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60" r:id="rId5"/>
    <p:sldId id="257" r:id="rId6"/>
    <p:sldId id="259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5D07"/>
    <a:srgbClr val="0CA40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018" autoAdjust="0"/>
    <p:restoredTop sz="94660"/>
  </p:normalViewPr>
  <p:slideViewPr>
    <p:cSldViewPr>
      <p:cViewPr varScale="1">
        <p:scale>
          <a:sx n="68" d="100"/>
          <a:sy n="68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91195-2DA0-413D-9347-5B8CB9B0656D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D7BF-0110-424B-B971-B11DCA893B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91195-2DA0-413D-9347-5B8CB9B0656D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D7BF-0110-424B-B971-B11DCA893B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91195-2DA0-413D-9347-5B8CB9B0656D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D7BF-0110-424B-B971-B11DCA893B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91195-2DA0-413D-9347-5B8CB9B0656D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D7BF-0110-424B-B971-B11DCA893B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91195-2DA0-413D-9347-5B8CB9B0656D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D7BF-0110-424B-B971-B11DCA893B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91195-2DA0-413D-9347-5B8CB9B0656D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D7BF-0110-424B-B971-B11DCA893B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91195-2DA0-413D-9347-5B8CB9B0656D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D7BF-0110-424B-B971-B11DCA893B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91195-2DA0-413D-9347-5B8CB9B0656D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D7BF-0110-424B-B971-B11DCA893B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91195-2DA0-413D-9347-5B8CB9B0656D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D7BF-0110-424B-B971-B11DCA893B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91195-2DA0-413D-9347-5B8CB9B0656D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D7BF-0110-424B-B971-B11DCA893B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91195-2DA0-413D-9347-5B8CB9B0656D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D7BF-0110-424B-B971-B11DCA893B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91195-2DA0-413D-9347-5B8CB9B0656D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9D7BF-0110-424B-B971-B11DCA893B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ncil-powerpoint-template_1.jpg"/>
          <p:cNvPicPr>
            <a:picLocks noChangeAspect="1"/>
          </p:cNvPicPr>
          <p:nvPr/>
        </p:nvPicPr>
        <p:blipFill>
          <a:blip r:embed="rId2"/>
          <a:srcRect t="74445"/>
          <a:stretch>
            <a:fillRect/>
          </a:stretch>
        </p:blipFill>
        <p:spPr>
          <a:xfrm>
            <a:off x="0" y="5981700"/>
            <a:ext cx="4572002" cy="876300"/>
          </a:xfrm>
          <a:prstGeom prst="rect">
            <a:avLst/>
          </a:prstGeom>
        </p:spPr>
      </p:pic>
      <p:pic>
        <p:nvPicPr>
          <p:cNvPr id="5" name="Picture 4" descr="pencil-powerpoint-template_1.jpg"/>
          <p:cNvPicPr>
            <a:picLocks noChangeAspect="1"/>
          </p:cNvPicPr>
          <p:nvPr/>
        </p:nvPicPr>
        <p:blipFill>
          <a:blip r:embed="rId2"/>
          <a:srcRect t="74445"/>
          <a:stretch>
            <a:fillRect/>
          </a:stretch>
        </p:blipFill>
        <p:spPr>
          <a:xfrm flipH="1">
            <a:off x="4571998" y="5981700"/>
            <a:ext cx="4572002" cy="876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56631" y="240268"/>
            <a:ext cx="1934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chemeClr val="accent5">
                    <a:lumMod val="75000"/>
                  </a:schemeClr>
                </a:solidFill>
              </a:rPr>
              <a:t>COLORMEDIA.,JSC</a:t>
            </a:r>
            <a:endParaRPr lang="en-US" b="1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Picture 6" descr="logo_png_600x4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152400"/>
            <a:ext cx="609600" cy="406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02251" y="2514600"/>
            <a:ext cx="59939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chemeClr val="accent5">
                    <a:lumMod val="75000"/>
                  </a:schemeClr>
                </a:solidFill>
                <a:latin typeface="Berlin Sans FB" pitchFamily="34" charset="0"/>
              </a:rPr>
              <a:t>TRÌNH BÀY POWERPOINT</a:t>
            </a:r>
          </a:p>
          <a:p>
            <a:pPr algn="ctr"/>
            <a:r>
              <a:rPr lang="en-US" sz="200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erlin Sans FB" pitchFamily="34" charset="0"/>
              </a:rPr>
              <a:t>POWERPOINT PRESENT by HOÀNG DŨNG</a:t>
            </a:r>
            <a:endParaRPr lang="en-US" sz="2000">
              <a:solidFill>
                <a:schemeClr val="accent5">
                  <a:lumMod val="60000"/>
                  <a:lumOff val="40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1981200"/>
            <a:ext cx="1710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chemeClr val="accent5">
                    <a:lumMod val="75000"/>
                  </a:schemeClr>
                </a:solidFill>
              </a:rPr>
              <a:t>TÀI LiỆU NỘI BỘ</a:t>
            </a:r>
            <a:endParaRPr lang="en-US" b="1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ncil-powerpoint-template_1.jpg"/>
          <p:cNvPicPr>
            <a:picLocks noChangeAspect="1"/>
          </p:cNvPicPr>
          <p:nvPr/>
        </p:nvPicPr>
        <p:blipFill>
          <a:blip r:embed="rId2"/>
          <a:srcRect t="74445"/>
          <a:stretch>
            <a:fillRect/>
          </a:stretch>
        </p:blipFill>
        <p:spPr>
          <a:xfrm>
            <a:off x="0" y="5981700"/>
            <a:ext cx="4572002" cy="876300"/>
          </a:xfrm>
          <a:prstGeom prst="rect">
            <a:avLst/>
          </a:prstGeom>
        </p:spPr>
      </p:pic>
      <p:pic>
        <p:nvPicPr>
          <p:cNvPr id="5" name="Picture 4" descr="pencil-powerpoint-template_1.jpg"/>
          <p:cNvPicPr>
            <a:picLocks noChangeAspect="1"/>
          </p:cNvPicPr>
          <p:nvPr/>
        </p:nvPicPr>
        <p:blipFill>
          <a:blip r:embed="rId2"/>
          <a:srcRect t="74445"/>
          <a:stretch>
            <a:fillRect/>
          </a:stretch>
        </p:blipFill>
        <p:spPr>
          <a:xfrm flipH="1">
            <a:off x="4571998" y="5981700"/>
            <a:ext cx="4572002" cy="876300"/>
          </a:xfrm>
          <a:prstGeom prst="rect">
            <a:avLst/>
          </a:prstGeom>
        </p:spPr>
      </p:pic>
      <p:pic>
        <p:nvPicPr>
          <p:cNvPr id="6" name="Picture 5" descr="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600"/>
            <a:ext cx="9144000" cy="138363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rot="5400000">
            <a:off x="-304800" y="2514600"/>
            <a:ext cx="10668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-189706" y="2932906"/>
            <a:ext cx="19050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-37306" y="3237706"/>
            <a:ext cx="25146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838541" y="2818153"/>
            <a:ext cx="1676400" cy="249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1486694" y="2628106"/>
            <a:ext cx="12954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1067594" y="3504406"/>
            <a:ext cx="30480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1905794" y="3123406"/>
            <a:ext cx="22860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2705894" y="2780506"/>
            <a:ext cx="16002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3580606" y="2513806"/>
            <a:ext cx="10668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3733800" y="2895600"/>
            <a:ext cx="18288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3925094" y="3161506"/>
            <a:ext cx="23622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4001294" y="3542506"/>
            <a:ext cx="31242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4915694" y="3085306"/>
            <a:ext cx="22098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5677694" y="2780506"/>
            <a:ext cx="16002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6401594" y="2513806"/>
            <a:ext cx="10668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6249194" y="3047206"/>
            <a:ext cx="21336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7315994" y="2513806"/>
            <a:ext cx="10668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7430294" y="2856706"/>
            <a:ext cx="17526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0" y="3200400"/>
            <a:ext cx="609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mtClean="0">
                <a:solidFill>
                  <a:srgbClr val="002060"/>
                </a:solidFill>
              </a:rPr>
              <a:t>Bảng</a:t>
            </a:r>
            <a:endParaRPr lang="en-US" sz="1600" b="1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3400" y="3886200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mtClean="0">
                <a:solidFill>
                  <a:srgbClr val="002060"/>
                </a:solidFill>
              </a:rPr>
              <a:t>Ảnh</a:t>
            </a:r>
            <a:endParaRPr lang="en-US" sz="1600" b="1">
              <a:solidFill>
                <a:srgbClr val="00206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2000" y="4572000"/>
            <a:ext cx="841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smtClean="0">
                <a:solidFill>
                  <a:srgbClr val="002060"/>
                </a:solidFill>
              </a:rPr>
              <a:t>Thư viện</a:t>
            </a:r>
          </a:p>
          <a:p>
            <a:pPr algn="ctr"/>
            <a:r>
              <a:rPr lang="en-US" sz="1400" b="1" smtClean="0">
                <a:solidFill>
                  <a:srgbClr val="002060"/>
                </a:solidFill>
              </a:rPr>
              <a:t>Ảnh</a:t>
            </a:r>
            <a:endParaRPr lang="en-US" sz="1400" b="1">
              <a:solidFill>
                <a:srgbClr val="00206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95400" y="3733800"/>
            <a:ext cx="747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mtClean="0">
                <a:solidFill>
                  <a:srgbClr val="002060"/>
                </a:solidFill>
              </a:rPr>
              <a:t>Album</a:t>
            </a:r>
          </a:p>
          <a:p>
            <a:pPr algn="ctr"/>
            <a:r>
              <a:rPr lang="en-US" sz="1600" b="1" smtClean="0">
                <a:solidFill>
                  <a:srgbClr val="002060"/>
                </a:solidFill>
              </a:rPr>
              <a:t>Ảnh</a:t>
            </a:r>
            <a:endParaRPr lang="en-US" sz="1600" b="1">
              <a:solidFill>
                <a:srgbClr val="00206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02676" y="3200400"/>
            <a:ext cx="5357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smtClean="0">
                <a:solidFill>
                  <a:srgbClr val="002060"/>
                </a:solidFill>
              </a:rPr>
              <a:t>Hình</a:t>
            </a:r>
            <a:endParaRPr lang="en-US" sz="1400" b="1">
              <a:solidFill>
                <a:srgbClr val="00206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054675" y="5029200"/>
            <a:ext cx="10695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smtClean="0">
                <a:solidFill>
                  <a:srgbClr val="002060"/>
                </a:solidFill>
              </a:rPr>
              <a:t>Công cụ</a:t>
            </a:r>
          </a:p>
          <a:p>
            <a:pPr algn="ctr"/>
            <a:r>
              <a:rPr lang="en-US" sz="1400" b="1" smtClean="0">
                <a:solidFill>
                  <a:srgbClr val="002060"/>
                </a:solidFill>
              </a:rPr>
              <a:t>Thông minh</a:t>
            </a:r>
            <a:endParaRPr lang="en-US" sz="1400" b="1">
              <a:solidFill>
                <a:srgbClr val="00206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673665" y="4267200"/>
            <a:ext cx="7553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smtClean="0">
                <a:solidFill>
                  <a:srgbClr val="002060"/>
                </a:solidFill>
              </a:rPr>
              <a:t>Biểu đồ</a:t>
            </a:r>
            <a:endParaRPr lang="en-US" sz="1400" b="1">
              <a:solidFill>
                <a:srgbClr val="00206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200400" y="3581400"/>
            <a:ext cx="558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smtClean="0">
                <a:solidFill>
                  <a:srgbClr val="002060"/>
                </a:solidFill>
              </a:rPr>
              <a:t>Links</a:t>
            </a:r>
            <a:endParaRPr lang="en-US" sz="1400" b="1">
              <a:solidFill>
                <a:srgbClr val="00206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733800" y="3124200"/>
            <a:ext cx="6953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smtClean="0">
                <a:solidFill>
                  <a:srgbClr val="002060"/>
                </a:solidFill>
              </a:rPr>
              <a:t>Button</a:t>
            </a:r>
            <a:endParaRPr lang="en-US" sz="1400" b="1">
              <a:solidFill>
                <a:srgbClr val="00206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388268" y="3810000"/>
            <a:ext cx="4885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smtClean="0">
                <a:solidFill>
                  <a:srgbClr val="002060"/>
                </a:solidFill>
              </a:rPr>
              <a:t>Text</a:t>
            </a:r>
            <a:endParaRPr lang="en-US" sz="1400" b="1">
              <a:solidFill>
                <a:srgbClr val="00206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495800" y="4343400"/>
            <a:ext cx="1066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smtClean="0">
                <a:solidFill>
                  <a:srgbClr val="002060"/>
                </a:solidFill>
              </a:rPr>
              <a:t>Đầu &amp; Chân</a:t>
            </a:r>
          </a:p>
          <a:p>
            <a:pPr algn="ctr"/>
            <a:r>
              <a:rPr lang="en-US" sz="1400" b="1" smtClean="0">
                <a:solidFill>
                  <a:srgbClr val="002060"/>
                </a:solidFill>
              </a:rPr>
              <a:t>trang</a:t>
            </a:r>
            <a:endParaRPr lang="en-US" sz="1400" b="1">
              <a:solidFill>
                <a:srgbClr val="00206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169887" y="5105400"/>
            <a:ext cx="849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smtClean="0">
                <a:solidFill>
                  <a:srgbClr val="002060"/>
                </a:solidFill>
              </a:rPr>
              <a:t>Chữ kiểu</a:t>
            </a:r>
            <a:endParaRPr lang="en-US" sz="1400" b="1">
              <a:solidFill>
                <a:srgbClr val="00206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638800" y="4267200"/>
            <a:ext cx="681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smtClean="0">
                <a:solidFill>
                  <a:srgbClr val="002060"/>
                </a:solidFill>
              </a:rPr>
              <a:t>Ngày&amp;</a:t>
            </a:r>
          </a:p>
          <a:p>
            <a:pPr algn="ctr"/>
            <a:r>
              <a:rPr lang="en-US" sz="1400" b="1" smtClean="0">
                <a:solidFill>
                  <a:srgbClr val="002060"/>
                </a:solidFill>
              </a:rPr>
              <a:t>Giờ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172200" y="3657600"/>
            <a:ext cx="7978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smtClean="0">
                <a:solidFill>
                  <a:srgbClr val="002060"/>
                </a:solidFill>
              </a:rPr>
              <a:t>Số trang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400800" y="3048000"/>
            <a:ext cx="947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smtClean="0">
                <a:solidFill>
                  <a:srgbClr val="002060"/>
                </a:solidFill>
              </a:rPr>
              <a:t>Công thức</a:t>
            </a:r>
          </a:p>
          <a:p>
            <a:pPr algn="ctr"/>
            <a:r>
              <a:rPr lang="en-US" sz="1400" b="1" smtClean="0">
                <a:solidFill>
                  <a:srgbClr val="002060"/>
                </a:solidFill>
              </a:rPr>
              <a:t>Toán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934200" y="4114800"/>
            <a:ext cx="955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smtClean="0">
                <a:solidFill>
                  <a:srgbClr val="002060"/>
                </a:solidFill>
              </a:rPr>
              <a:t>Đối tượng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651339" y="3124200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smtClean="0">
                <a:solidFill>
                  <a:srgbClr val="002060"/>
                </a:solidFill>
              </a:rPr>
              <a:t>Film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077200" y="3733800"/>
            <a:ext cx="627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smtClean="0">
                <a:solidFill>
                  <a:srgbClr val="002060"/>
                </a:solidFill>
              </a:rPr>
              <a:t>Audio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ncil-powerpoint-template_1.jpg"/>
          <p:cNvPicPr>
            <a:picLocks noChangeAspect="1"/>
          </p:cNvPicPr>
          <p:nvPr/>
        </p:nvPicPr>
        <p:blipFill>
          <a:blip r:embed="rId2"/>
          <a:srcRect t="74445"/>
          <a:stretch>
            <a:fillRect/>
          </a:stretch>
        </p:blipFill>
        <p:spPr>
          <a:xfrm>
            <a:off x="0" y="5981700"/>
            <a:ext cx="4572002" cy="876300"/>
          </a:xfrm>
          <a:prstGeom prst="rect">
            <a:avLst/>
          </a:prstGeom>
        </p:spPr>
      </p:pic>
      <p:pic>
        <p:nvPicPr>
          <p:cNvPr id="5" name="Picture 4" descr="pencil-powerpoint-template_1.jpg"/>
          <p:cNvPicPr>
            <a:picLocks noChangeAspect="1"/>
          </p:cNvPicPr>
          <p:nvPr/>
        </p:nvPicPr>
        <p:blipFill>
          <a:blip r:embed="rId2"/>
          <a:srcRect t="74445"/>
          <a:stretch>
            <a:fillRect/>
          </a:stretch>
        </p:blipFill>
        <p:spPr>
          <a:xfrm flipH="1">
            <a:off x="4571998" y="5981700"/>
            <a:ext cx="4572002" cy="876300"/>
          </a:xfrm>
          <a:prstGeom prst="rect">
            <a:avLst/>
          </a:prstGeom>
        </p:spPr>
      </p:pic>
      <p:pic>
        <p:nvPicPr>
          <p:cNvPr id="41" name="Picture 40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57808"/>
            <a:ext cx="7772400" cy="1189992"/>
          </a:xfrm>
          <a:prstGeom prst="rect">
            <a:avLst/>
          </a:prstGeom>
        </p:spPr>
      </p:pic>
      <p:pic>
        <p:nvPicPr>
          <p:cNvPr id="44" name="Picture 43" descr="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600200"/>
            <a:ext cx="315365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encil-powerpoint-template_1.jpg"/>
          <p:cNvPicPr>
            <a:picLocks noChangeAspect="1"/>
          </p:cNvPicPr>
          <p:nvPr/>
        </p:nvPicPr>
        <p:blipFill>
          <a:blip r:embed="rId2"/>
          <a:srcRect t="74445"/>
          <a:stretch>
            <a:fillRect/>
          </a:stretch>
        </p:blipFill>
        <p:spPr>
          <a:xfrm>
            <a:off x="0" y="5981700"/>
            <a:ext cx="4572002" cy="876300"/>
          </a:xfrm>
          <a:prstGeom prst="rect">
            <a:avLst/>
          </a:prstGeom>
        </p:spPr>
      </p:pic>
      <p:pic>
        <p:nvPicPr>
          <p:cNvPr id="17" name="Picture 16" descr="pencil-powerpoint-template_1.jpg"/>
          <p:cNvPicPr>
            <a:picLocks noChangeAspect="1"/>
          </p:cNvPicPr>
          <p:nvPr/>
        </p:nvPicPr>
        <p:blipFill>
          <a:blip r:embed="rId2"/>
          <a:srcRect t="74445"/>
          <a:stretch>
            <a:fillRect/>
          </a:stretch>
        </p:blipFill>
        <p:spPr>
          <a:xfrm flipH="1">
            <a:off x="4571998" y="5981700"/>
            <a:ext cx="4572002" cy="876300"/>
          </a:xfrm>
          <a:prstGeom prst="rect">
            <a:avLst/>
          </a:prstGeom>
        </p:spPr>
      </p:pic>
      <p:pic>
        <p:nvPicPr>
          <p:cNvPr id="19" name="Picture 18" descr="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04800"/>
            <a:ext cx="8699500" cy="539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7073-01-ecology-concept-for-powerpoint-1-558x314.jpg"/>
          <p:cNvPicPr>
            <a:picLocks noChangeAspect="1"/>
          </p:cNvPicPr>
          <p:nvPr/>
        </p:nvPicPr>
        <p:blipFill>
          <a:blip r:embed="rId2"/>
          <a:srcRect r="8557"/>
          <a:stretch>
            <a:fillRect/>
          </a:stretch>
        </p:blipFill>
        <p:spPr>
          <a:xfrm>
            <a:off x="-1" y="5029200"/>
            <a:ext cx="2971801" cy="1828800"/>
          </a:xfrm>
          <a:prstGeom prst="rect">
            <a:avLst/>
          </a:prstGeom>
        </p:spPr>
      </p:pic>
      <p:pic>
        <p:nvPicPr>
          <p:cNvPr id="13" name="Picture 12" descr="7080-02-creative-educational-brain-illustration-1-558x314.jpg"/>
          <p:cNvPicPr>
            <a:picLocks noChangeAspect="1"/>
          </p:cNvPicPr>
          <p:nvPr/>
        </p:nvPicPr>
        <p:blipFill>
          <a:blip r:embed="rId3"/>
          <a:srcRect t="15287" r="2867"/>
          <a:stretch>
            <a:fillRect/>
          </a:stretch>
        </p:blipFill>
        <p:spPr>
          <a:xfrm>
            <a:off x="95250" y="57150"/>
            <a:ext cx="5162550" cy="2533650"/>
          </a:xfrm>
          <a:prstGeom prst="rect">
            <a:avLst/>
          </a:prstGeom>
        </p:spPr>
      </p:pic>
      <p:pic>
        <p:nvPicPr>
          <p:cNvPr id="15" name="Picture 14" descr="7099-01-success-in-four-step-concept-for-powerpoint-1-267x1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2057400"/>
            <a:ext cx="5154169" cy="2895600"/>
          </a:xfrm>
          <a:prstGeom prst="rect">
            <a:avLst/>
          </a:prstGeom>
        </p:spPr>
      </p:pic>
      <p:pic>
        <p:nvPicPr>
          <p:cNvPr id="16" name="Picture 15" descr="7132-01-simple-flat-blured-background-roadmap-1-267x150.jpg"/>
          <p:cNvPicPr>
            <a:picLocks noChangeAspect="1"/>
          </p:cNvPicPr>
          <p:nvPr/>
        </p:nvPicPr>
        <p:blipFill>
          <a:blip r:embed="rId5"/>
          <a:srcRect l="3922" t="6980" b="2274"/>
          <a:stretch>
            <a:fillRect/>
          </a:stretch>
        </p:blipFill>
        <p:spPr>
          <a:xfrm>
            <a:off x="5334000" y="76200"/>
            <a:ext cx="3733800" cy="1905000"/>
          </a:xfrm>
          <a:prstGeom prst="rect">
            <a:avLst/>
          </a:prstGeom>
        </p:spPr>
      </p:pic>
      <p:pic>
        <p:nvPicPr>
          <p:cNvPr id="9" name="Picture 8" descr="6486-01-arrow-progress-diagram-1-558x313.jpg"/>
          <p:cNvPicPr>
            <a:picLocks noChangeAspect="1"/>
          </p:cNvPicPr>
          <p:nvPr/>
        </p:nvPicPr>
        <p:blipFill>
          <a:blip r:embed="rId6"/>
          <a:srcRect l="11628" r="4651"/>
          <a:stretch>
            <a:fillRect/>
          </a:stretch>
        </p:blipFill>
        <p:spPr>
          <a:xfrm>
            <a:off x="6400800" y="5020050"/>
            <a:ext cx="2743200" cy="1837950"/>
          </a:xfrm>
          <a:prstGeom prst="rect">
            <a:avLst/>
          </a:prstGeom>
        </p:spPr>
      </p:pic>
      <p:pic>
        <p:nvPicPr>
          <p:cNvPr id="11" name="Picture 10" descr="6556-01-flat-gears-powerpoint-template-2-558x31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4695" y="5029200"/>
            <a:ext cx="3249905" cy="1828800"/>
          </a:xfrm>
          <a:prstGeom prst="rect">
            <a:avLst/>
          </a:prstGeom>
        </p:spPr>
      </p:pic>
      <p:pic>
        <p:nvPicPr>
          <p:cNvPr id="10" name="Picture 9" descr="6556-01-flat-gears-powerpoint-template-1-558x314.jpg"/>
          <p:cNvPicPr>
            <a:picLocks noChangeAspect="1"/>
          </p:cNvPicPr>
          <p:nvPr/>
        </p:nvPicPr>
        <p:blipFill>
          <a:blip r:embed="rId8"/>
          <a:srcRect r="3846"/>
          <a:stretch>
            <a:fillRect/>
          </a:stretch>
        </p:blipFill>
        <p:spPr>
          <a:xfrm>
            <a:off x="0" y="2667000"/>
            <a:ext cx="3810000" cy="22297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 Same Side Corner Rectangle 29"/>
          <p:cNvSpPr/>
          <p:nvPr/>
        </p:nvSpPr>
        <p:spPr>
          <a:xfrm rot="16200000">
            <a:off x="4236720" y="30480"/>
            <a:ext cx="1813560" cy="8001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 Same Side Corner Rectangle 28"/>
          <p:cNvSpPr/>
          <p:nvPr/>
        </p:nvSpPr>
        <p:spPr>
          <a:xfrm rot="5400000">
            <a:off x="3119717" y="-2738718"/>
            <a:ext cx="1828800" cy="806823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rot="5400000">
            <a:off x="1828801" y="2667001"/>
            <a:ext cx="5334001" cy="1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4533900" y="838200"/>
            <a:ext cx="2857500" cy="647700"/>
            <a:chOff x="4533900" y="838200"/>
            <a:chExt cx="2857500" cy="647700"/>
          </a:xfrm>
        </p:grpSpPr>
        <p:sp>
          <p:nvSpPr>
            <p:cNvPr id="24" name="Round Same Side Corner Rectangle 23"/>
            <p:cNvSpPr/>
            <p:nvPr/>
          </p:nvSpPr>
          <p:spPr>
            <a:xfrm rot="5400000">
              <a:off x="5638800" y="-266700"/>
              <a:ext cx="647700" cy="28575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648200" y="971490"/>
              <a:ext cx="2362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smtClean="0">
                  <a:solidFill>
                    <a:schemeClr val="accent4">
                      <a:lumMod val="50000"/>
                    </a:schemeClr>
                  </a:solidFill>
                  <a:latin typeface="Berlin Sans FB" pitchFamily="34" charset="0"/>
                </a:rPr>
                <a:t>1. WHEN?</a:t>
              </a:r>
              <a:endParaRPr lang="en-US" sz="2000">
                <a:solidFill>
                  <a:schemeClr val="accent4">
                    <a:lumMod val="50000"/>
                  </a:schemeClr>
                </a:solidFill>
                <a:latin typeface="Berlin Sans FB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600201" y="1676401"/>
            <a:ext cx="2971799" cy="647700"/>
            <a:chOff x="1600201" y="1676401"/>
            <a:chExt cx="2971799" cy="647700"/>
          </a:xfrm>
        </p:grpSpPr>
        <p:sp>
          <p:nvSpPr>
            <p:cNvPr id="25" name="Round Same Side Corner Rectangle 24"/>
            <p:cNvSpPr/>
            <p:nvPr/>
          </p:nvSpPr>
          <p:spPr>
            <a:xfrm rot="16200000">
              <a:off x="2705101" y="571501"/>
              <a:ext cx="647700" cy="28575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9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209800" y="1733490"/>
              <a:ext cx="2362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smtClean="0">
                  <a:solidFill>
                    <a:schemeClr val="accent4">
                      <a:lumMod val="50000"/>
                    </a:schemeClr>
                  </a:solidFill>
                  <a:latin typeface="Berlin Sans FB" pitchFamily="34" charset="0"/>
                </a:rPr>
                <a:t>2. WHAT?</a:t>
              </a:r>
              <a:endParaRPr lang="en-US" sz="2000">
                <a:solidFill>
                  <a:schemeClr val="accent4">
                    <a:lumMod val="50000"/>
                  </a:schemeClr>
                </a:solidFill>
                <a:latin typeface="Berlin Sans FB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533900" y="2324100"/>
            <a:ext cx="2857500" cy="647700"/>
            <a:chOff x="4533900" y="2324100"/>
            <a:chExt cx="2857500" cy="647700"/>
          </a:xfrm>
        </p:grpSpPr>
        <p:sp>
          <p:nvSpPr>
            <p:cNvPr id="26" name="Round Same Side Corner Rectangle 25"/>
            <p:cNvSpPr/>
            <p:nvPr/>
          </p:nvSpPr>
          <p:spPr>
            <a:xfrm rot="5400000">
              <a:off x="5638800" y="1219200"/>
              <a:ext cx="647700" cy="28575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648200" y="2438400"/>
              <a:ext cx="2362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smtClean="0">
                  <a:solidFill>
                    <a:schemeClr val="accent4">
                      <a:lumMod val="50000"/>
                    </a:schemeClr>
                  </a:solidFill>
                  <a:latin typeface="Berlin Sans FB" pitchFamily="34" charset="0"/>
                </a:rPr>
                <a:t>3. HOW?</a:t>
              </a:r>
              <a:endParaRPr lang="en-US" sz="2000">
                <a:solidFill>
                  <a:schemeClr val="accent4">
                    <a:lumMod val="50000"/>
                  </a:schemeClr>
                </a:solidFill>
                <a:latin typeface="Berlin Sans FB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676400" y="5410200"/>
            <a:ext cx="59939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chemeClr val="bg1">
                    <a:lumMod val="85000"/>
                  </a:schemeClr>
                </a:solidFill>
                <a:latin typeface="Berlin Sans FB" pitchFamily="34" charset="0"/>
              </a:rPr>
              <a:t>TRÌNH BÀY POWERPOINT</a:t>
            </a:r>
          </a:p>
          <a:p>
            <a:pPr algn="ctr"/>
            <a:r>
              <a:rPr lang="en-US" sz="2000" smtClean="0">
                <a:solidFill>
                  <a:schemeClr val="bg1">
                    <a:lumMod val="85000"/>
                  </a:schemeClr>
                </a:solidFill>
                <a:latin typeface="Berlin Sans FB" pitchFamily="34" charset="0"/>
              </a:rPr>
              <a:t>POWERPOINT PRESENT</a:t>
            </a:r>
            <a:endParaRPr lang="en-US" sz="2000">
              <a:solidFill>
                <a:schemeClr val="bg1">
                  <a:lumMod val="85000"/>
                </a:schemeClr>
              </a:solidFill>
              <a:latin typeface="Berlin Sans FB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1600201" y="3200400"/>
            <a:ext cx="2895599" cy="647700"/>
            <a:chOff x="1600201" y="3200400"/>
            <a:chExt cx="2895599" cy="647700"/>
          </a:xfrm>
        </p:grpSpPr>
        <p:sp>
          <p:nvSpPr>
            <p:cNvPr id="27" name="Round Same Side Corner Rectangle 26"/>
            <p:cNvSpPr/>
            <p:nvPr/>
          </p:nvSpPr>
          <p:spPr>
            <a:xfrm rot="16200000">
              <a:off x="2705101" y="2095500"/>
              <a:ext cx="647700" cy="28575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133600" y="3276600"/>
              <a:ext cx="2362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smtClean="0">
                  <a:solidFill>
                    <a:schemeClr val="accent4">
                      <a:lumMod val="50000"/>
                    </a:schemeClr>
                  </a:solidFill>
                  <a:latin typeface="Berlin Sans FB" pitchFamily="34" charset="0"/>
                </a:rPr>
                <a:t>4. TOOLS</a:t>
              </a:r>
              <a:endParaRPr lang="en-US" sz="2000">
                <a:solidFill>
                  <a:schemeClr val="accent4">
                    <a:lumMod val="50000"/>
                  </a:schemeClr>
                </a:solidFill>
                <a:latin typeface="Berlin Sans FB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533900" y="3962400"/>
            <a:ext cx="2857500" cy="647700"/>
            <a:chOff x="4533900" y="3962400"/>
            <a:chExt cx="2857500" cy="647700"/>
          </a:xfrm>
        </p:grpSpPr>
        <p:sp>
          <p:nvSpPr>
            <p:cNvPr id="36" name="Round Same Side Corner Rectangle 35"/>
            <p:cNvSpPr/>
            <p:nvPr/>
          </p:nvSpPr>
          <p:spPr>
            <a:xfrm rot="5400000">
              <a:off x="5638800" y="2857500"/>
              <a:ext cx="647700" cy="28575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648200" y="4095690"/>
              <a:ext cx="2362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smtClean="0">
                  <a:solidFill>
                    <a:schemeClr val="accent4">
                      <a:lumMod val="50000"/>
                    </a:schemeClr>
                  </a:solidFill>
                  <a:latin typeface="Berlin Sans FB" pitchFamily="34" charset="0"/>
                </a:rPr>
                <a:t>5. EXAMPLE</a:t>
              </a:r>
              <a:endParaRPr lang="en-US" sz="2000">
                <a:solidFill>
                  <a:schemeClr val="accent4">
                    <a:lumMod val="50000"/>
                  </a:schemeClr>
                </a:solidFill>
                <a:latin typeface="Berlin Sans FB" pitchFamily="34" charset="0"/>
              </a:endParaRPr>
            </a:p>
          </p:txBody>
        </p:sp>
      </p:grpSp>
      <p:pic>
        <p:nvPicPr>
          <p:cNvPr id="40" name="Picture 39" descr="logo_png_600x4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3400" y="6248400"/>
            <a:ext cx="6096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0" y="152400"/>
            <a:ext cx="26949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" pitchFamily="34" charset="0"/>
              </a:rPr>
              <a:t>WHEN?</a:t>
            </a:r>
            <a:endParaRPr lang="en-US" sz="6000">
              <a:solidFill>
                <a:schemeClr val="accent5">
                  <a:lumMod val="40000"/>
                  <a:lumOff val="60000"/>
                </a:schemeClr>
              </a:solidFill>
              <a:latin typeface="Berlin Sans FB" pitchFamily="34" charset="0"/>
            </a:endParaRPr>
          </a:p>
          <a:p>
            <a:r>
              <a:rPr lang="en-US" sz="2000" smtClean="0">
                <a:solidFill>
                  <a:schemeClr val="accent5">
                    <a:lumMod val="75000"/>
                  </a:schemeClr>
                </a:solidFill>
                <a:latin typeface="Berlin Sans FB" pitchFamily="34" charset="0"/>
              </a:rPr>
              <a:t>KHI NÀO?</a:t>
            </a:r>
          </a:p>
        </p:txBody>
      </p:sp>
      <p:grpSp>
        <p:nvGrpSpPr>
          <p:cNvPr id="15" name="Group 6"/>
          <p:cNvGrpSpPr>
            <a:grpSpLocks noChangeAspect="1"/>
          </p:cNvGrpSpPr>
          <p:nvPr/>
        </p:nvGrpSpPr>
        <p:grpSpPr>
          <a:xfrm>
            <a:off x="4114800" y="-228600"/>
            <a:ext cx="5363577" cy="5582099"/>
            <a:chOff x="3780423" y="-533400"/>
            <a:chExt cx="5363577" cy="5582099"/>
          </a:xfrm>
          <a:solidFill>
            <a:schemeClr val="bg1">
              <a:alpha val="5000"/>
            </a:schemeClr>
          </a:solidFill>
        </p:grpSpPr>
        <p:sp>
          <p:nvSpPr>
            <p:cNvPr id="16" name="Plus 15"/>
            <p:cNvSpPr/>
            <p:nvPr/>
          </p:nvSpPr>
          <p:spPr>
            <a:xfrm rot="20752310">
              <a:off x="5105400" y="-533400"/>
              <a:ext cx="4038600" cy="3886200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lus 16"/>
            <p:cNvSpPr/>
            <p:nvPr/>
          </p:nvSpPr>
          <p:spPr>
            <a:xfrm rot="19767313">
              <a:off x="3780423" y="1875860"/>
              <a:ext cx="2339836" cy="2176380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Plus 17"/>
            <p:cNvSpPr/>
            <p:nvPr/>
          </p:nvSpPr>
          <p:spPr>
            <a:xfrm rot="962822">
              <a:off x="5880776" y="3535318"/>
              <a:ext cx="1519818" cy="141364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Plus 18"/>
            <p:cNvSpPr/>
            <p:nvPr/>
          </p:nvSpPr>
          <p:spPr>
            <a:xfrm rot="21059176">
              <a:off x="4725101" y="3972994"/>
              <a:ext cx="1192762" cy="1075705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457200" y="1981200"/>
            <a:ext cx="8686800" cy="1588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676400" y="1981200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KHI </a:t>
            </a:r>
            <a:r>
              <a:rPr lang="en-US" sz="2400" b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MUỐN TRÌNH BÀY, GiỚI THIỆU </a:t>
            </a:r>
            <a:r>
              <a:rPr lang="en-US" sz="240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VỚI  1 NHÓM ĐỐI TƯỢNG VỀ 1 CHỦ ĐỀ, MỘT SẢN PHẨM </a:t>
            </a:r>
            <a:r>
              <a:rPr lang="en-US" sz="2400" b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MỘT CÁCH HỆ THỐNG.</a:t>
            </a:r>
            <a:endParaRPr lang="en-US" sz="2400" b="1">
              <a:solidFill>
                <a:schemeClr val="accent5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23" name="Flowchart: Document 22"/>
          <p:cNvSpPr/>
          <p:nvPr/>
        </p:nvSpPr>
        <p:spPr>
          <a:xfrm>
            <a:off x="609600" y="1905000"/>
            <a:ext cx="990600" cy="1066800"/>
          </a:xfrm>
          <a:prstGeom prst="flowChartDocumen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1</a:t>
            </a:r>
            <a:endParaRPr lang="en-US" sz="400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57200" y="3581400"/>
            <a:ext cx="8686800" cy="1588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676400" y="358140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KHI </a:t>
            </a:r>
            <a:r>
              <a:rPr lang="en-US" sz="2400" b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TÓM TẮT HÓA, ĐẦU MỤC HÓA </a:t>
            </a:r>
            <a:r>
              <a:rPr lang="en-US" sz="2400">
                <a:solidFill>
                  <a:schemeClr val="accent5">
                    <a:lumMod val="20000"/>
                    <a:lumOff val="80000"/>
                  </a:schemeClr>
                </a:solidFill>
              </a:rPr>
              <a:t>CÁC VẤN </a:t>
            </a:r>
            <a:r>
              <a:rPr lang="en-US" sz="240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ĐỀ ĐỂ NGƯỜI XEM DỄ NHÌN, HiỂU &amp; THẢO LUẬN</a:t>
            </a:r>
            <a:r>
              <a:rPr lang="en-US" sz="240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  </a:t>
            </a:r>
            <a:endParaRPr lang="en-US" sz="2400">
              <a:solidFill>
                <a:schemeClr val="accent5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27" name="Flowchart: Document 26"/>
          <p:cNvSpPr/>
          <p:nvPr/>
        </p:nvSpPr>
        <p:spPr>
          <a:xfrm>
            <a:off x="609600" y="3505200"/>
            <a:ext cx="990600" cy="1066800"/>
          </a:xfrm>
          <a:prstGeom prst="flowChartDocumen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2</a:t>
            </a:r>
            <a:endParaRPr lang="en-US" sz="400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457200" y="5105400"/>
            <a:ext cx="8686800" cy="1588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676400" y="51054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KHI MUỐN </a:t>
            </a:r>
            <a:r>
              <a:rPr lang="en-US" sz="2400" b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CHUYÊN NGHIỆP HÓA </a:t>
            </a:r>
            <a:r>
              <a:rPr lang="en-US" sz="240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BẢN THÂN</a:t>
            </a:r>
            <a:endParaRPr lang="en-US" sz="2400">
              <a:solidFill>
                <a:schemeClr val="accent5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30" name="Flowchart: Document 29"/>
          <p:cNvSpPr/>
          <p:nvPr/>
        </p:nvSpPr>
        <p:spPr>
          <a:xfrm>
            <a:off x="609600" y="5029200"/>
            <a:ext cx="990600" cy="1066800"/>
          </a:xfrm>
          <a:prstGeom prst="flowChartDocumen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3</a:t>
            </a:r>
            <a:endParaRPr lang="en-US" sz="400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2" name="Picture 31" descr="logo_png_600x4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3400" y="6248400"/>
            <a:ext cx="6096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/>
      <p:bldP spid="23" grpId="0" animBg="1"/>
      <p:bldP spid="26" grpId="0"/>
      <p:bldP spid="27" grpId="0" animBg="1"/>
      <p:bldP spid="29" grpId="0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0"/>
            <a:ext cx="9144000" cy="3352800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" y="0"/>
            <a:ext cx="26292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" pitchFamily="34" charset="0"/>
              </a:rPr>
              <a:t>WHAT?</a:t>
            </a:r>
            <a:endParaRPr lang="en-US" sz="6000">
              <a:solidFill>
                <a:schemeClr val="accent5">
                  <a:lumMod val="40000"/>
                  <a:lumOff val="60000"/>
                </a:schemeClr>
              </a:solidFill>
              <a:latin typeface="Berlin Sans FB" pitchFamily="34" charset="0"/>
            </a:endParaRPr>
          </a:p>
        </p:txBody>
      </p:sp>
      <p:grpSp>
        <p:nvGrpSpPr>
          <p:cNvPr id="2" name="Group 6"/>
          <p:cNvGrpSpPr>
            <a:grpSpLocks noChangeAspect="1"/>
          </p:cNvGrpSpPr>
          <p:nvPr/>
        </p:nvGrpSpPr>
        <p:grpSpPr>
          <a:xfrm>
            <a:off x="2667000" y="0"/>
            <a:ext cx="5363577" cy="5582099"/>
            <a:chOff x="3780423" y="-533400"/>
            <a:chExt cx="5363577" cy="5582099"/>
          </a:xfrm>
          <a:solidFill>
            <a:schemeClr val="bg1">
              <a:alpha val="5000"/>
            </a:schemeClr>
          </a:solidFill>
        </p:grpSpPr>
        <p:sp>
          <p:nvSpPr>
            <p:cNvPr id="16" name="Plus 15"/>
            <p:cNvSpPr/>
            <p:nvPr/>
          </p:nvSpPr>
          <p:spPr>
            <a:xfrm rot="20752310">
              <a:off x="5105400" y="-533400"/>
              <a:ext cx="4038600" cy="3886200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lus 16"/>
            <p:cNvSpPr/>
            <p:nvPr/>
          </p:nvSpPr>
          <p:spPr>
            <a:xfrm rot="19767313">
              <a:off x="3780423" y="1875860"/>
              <a:ext cx="2339836" cy="2176380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Plus 17"/>
            <p:cNvSpPr/>
            <p:nvPr/>
          </p:nvSpPr>
          <p:spPr>
            <a:xfrm rot="962822">
              <a:off x="5880776" y="3535318"/>
              <a:ext cx="1519818" cy="141364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Plus 18"/>
            <p:cNvSpPr/>
            <p:nvPr/>
          </p:nvSpPr>
          <p:spPr>
            <a:xfrm rot="21059176">
              <a:off x="4725101" y="3972994"/>
              <a:ext cx="1192762" cy="1075705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Flowchart: Display 19"/>
          <p:cNvSpPr/>
          <p:nvPr/>
        </p:nvSpPr>
        <p:spPr>
          <a:xfrm rot="16200000">
            <a:off x="-806669" y="2698531"/>
            <a:ext cx="5270938" cy="2590800"/>
          </a:xfrm>
          <a:prstGeom prst="flowChartDisplay">
            <a:avLst/>
          </a:prstGeom>
          <a:solidFill>
            <a:schemeClr val="accent5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Display 23"/>
          <p:cNvSpPr/>
          <p:nvPr/>
        </p:nvSpPr>
        <p:spPr>
          <a:xfrm rot="16200000">
            <a:off x="2012731" y="2698531"/>
            <a:ext cx="5270938" cy="2590800"/>
          </a:xfrm>
          <a:prstGeom prst="flowChartDisplay">
            <a:avLst/>
          </a:prstGeom>
          <a:solidFill>
            <a:schemeClr val="accent5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Display 30"/>
          <p:cNvSpPr/>
          <p:nvPr/>
        </p:nvSpPr>
        <p:spPr>
          <a:xfrm rot="16200000">
            <a:off x="4832131" y="2698531"/>
            <a:ext cx="5270938" cy="2590800"/>
          </a:xfrm>
          <a:prstGeom prst="flowChartDisplay">
            <a:avLst/>
          </a:prstGeom>
          <a:solidFill>
            <a:schemeClr val="accent5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09600" y="838200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bg1">
                    <a:lumMod val="85000"/>
                  </a:schemeClr>
                </a:solidFill>
                <a:latin typeface="Berlin Sans FB" pitchFamily="34" charset="0"/>
              </a:rPr>
              <a:t>TRÌNH BÀY GÌ?</a:t>
            </a:r>
          </a:p>
        </p:txBody>
      </p:sp>
      <p:pic>
        <p:nvPicPr>
          <p:cNvPr id="37" name="Picture 36" descr="form_icon_256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828800"/>
            <a:ext cx="1219200" cy="1219200"/>
          </a:xfrm>
          <a:prstGeom prst="rect">
            <a:avLst/>
          </a:prstGeom>
        </p:spPr>
      </p:pic>
      <p:pic>
        <p:nvPicPr>
          <p:cNvPr id="38" name="Picture 37" descr="iconmonstr-pie-chart-2-ic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1600200"/>
            <a:ext cx="1597800" cy="1597800"/>
          </a:xfrm>
          <a:prstGeom prst="rect">
            <a:avLst/>
          </a:prstGeom>
        </p:spPr>
      </p:pic>
      <p:pic>
        <p:nvPicPr>
          <p:cNvPr id="39" name="Picture 38" descr="media-release-ic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1800" y="1600200"/>
            <a:ext cx="1638300" cy="1640892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609600" y="3505200"/>
            <a:ext cx="236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smtClean="0">
                <a:latin typeface="+mj-lt"/>
              </a:rPr>
              <a:t>Nội dung có chủ đích</a:t>
            </a:r>
            <a:r>
              <a:rPr lang="en-US" sz="2000" smtClean="0">
                <a:latin typeface="+mj-lt"/>
              </a:rPr>
              <a:t>, sẽ chia sẻ và thảo luận trong thuyết trình.</a:t>
            </a:r>
          </a:p>
          <a:p>
            <a:pPr algn="just"/>
            <a:r>
              <a:rPr lang="en-US" sz="2000" i="1" smtClean="0">
                <a:latin typeface="+mj-lt"/>
              </a:rPr>
              <a:t>(Bao nhiêu phần, vấn đề của từng phần)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429000" y="3505200"/>
            <a:ext cx="2362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smtClean="0">
                <a:latin typeface="+mj-lt"/>
              </a:rPr>
              <a:t>Cụ thể &amp; Logic </a:t>
            </a:r>
            <a:r>
              <a:rPr lang="en-US" sz="2000" smtClean="0">
                <a:latin typeface="+mj-lt"/>
              </a:rPr>
              <a:t>các vấn đề trong thuyết trình. </a:t>
            </a:r>
          </a:p>
          <a:p>
            <a:pPr algn="just"/>
            <a:r>
              <a:rPr lang="en-US" sz="2000" i="1" smtClean="0">
                <a:latin typeface="+mj-lt"/>
              </a:rPr>
              <a:t>(Đầu mục hóa, sắp xếp hóa, bố cục hóa các vấn đề để luôn thấy logic)</a:t>
            </a:r>
          </a:p>
          <a:p>
            <a:pPr algn="just"/>
            <a:endParaRPr lang="en-US" sz="2000" smtClean="0"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248400" y="3505200"/>
            <a:ext cx="236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smtClean="0">
                <a:latin typeface="+mj-lt"/>
              </a:rPr>
              <a:t>Trình bày những gì mà </a:t>
            </a:r>
            <a:r>
              <a:rPr lang="en-US" sz="2000" b="1" smtClean="0">
                <a:latin typeface="+mj-lt"/>
              </a:rPr>
              <a:t>Khách hàng mong muốn nghe.</a:t>
            </a:r>
          </a:p>
          <a:p>
            <a:pPr algn="just"/>
            <a:r>
              <a:rPr lang="en-US" sz="2000" i="1" smtClean="0">
                <a:latin typeface="+mj-lt"/>
              </a:rPr>
              <a:t>(Mới, lạ, hấp dẫn, logic, điểm mạnh, yếu, key)</a:t>
            </a:r>
          </a:p>
        </p:txBody>
      </p:sp>
      <p:pic>
        <p:nvPicPr>
          <p:cNvPr id="43" name="Picture 42" descr="logo_png_600x4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53400" y="6248400"/>
            <a:ext cx="6096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 animBg="1"/>
      <p:bldP spid="24" grpId="0" animBg="1"/>
      <p:bldP spid="31" grpId="0" animBg="1"/>
      <p:bldP spid="32" grpId="0"/>
      <p:bldP spid="40" grpId="0"/>
      <p:bldP spid="41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5D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90600" y="1143000"/>
            <a:ext cx="22862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" pitchFamily="34" charset="0"/>
              </a:rPr>
              <a:t>HOW?</a:t>
            </a:r>
            <a:endParaRPr lang="en-US" sz="6000">
              <a:solidFill>
                <a:schemeClr val="accent5">
                  <a:lumMod val="40000"/>
                  <a:lumOff val="60000"/>
                </a:schemeClr>
              </a:solidFill>
              <a:latin typeface="Berlin Sans FB" pitchFamily="34" charset="0"/>
            </a:endParaRPr>
          </a:p>
        </p:txBody>
      </p:sp>
      <p:grpSp>
        <p:nvGrpSpPr>
          <p:cNvPr id="2" name="Group 6"/>
          <p:cNvGrpSpPr>
            <a:grpSpLocks noChangeAspect="1"/>
          </p:cNvGrpSpPr>
          <p:nvPr/>
        </p:nvGrpSpPr>
        <p:grpSpPr>
          <a:xfrm>
            <a:off x="0" y="1657774"/>
            <a:ext cx="4572000" cy="4758272"/>
            <a:chOff x="3780423" y="-533400"/>
            <a:chExt cx="5363577" cy="5582099"/>
          </a:xfrm>
          <a:solidFill>
            <a:schemeClr val="bg1">
              <a:alpha val="5000"/>
            </a:schemeClr>
          </a:solidFill>
        </p:grpSpPr>
        <p:sp>
          <p:nvSpPr>
            <p:cNvPr id="16" name="Plus 15"/>
            <p:cNvSpPr/>
            <p:nvPr/>
          </p:nvSpPr>
          <p:spPr>
            <a:xfrm rot="20752310">
              <a:off x="5105400" y="-533400"/>
              <a:ext cx="4038600" cy="3886200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lus 16"/>
            <p:cNvSpPr/>
            <p:nvPr/>
          </p:nvSpPr>
          <p:spPr>
            <a:xfrm rot="19767313">
              <a:off x="3780423" y="1875860"/>
              <a:ext cx="2339836" cy="2176380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Plus 17"/>
            <p:cNvSpPr/>
            <p:nvPr/>
          </p:nvSpPr>
          <p:spPr>
            <a:xfrm rot="962822">
              <a:off x="5880776" y="3535318"/>
              <a:ext cx="1519818" cy="141364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Plus 18"/>
            <p:cNvSpPr/>
            <p:nvPr/>
          </p:nvSpPr>
          <p:spPr>
            <a:xfrm rot="21059176">
              <a:off x="4725101" y="3972994"/>
              <a:ext cx="1192762" cy="1075705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4419600" y="838200"/>
            <a:ext cx="3657600" cy="6096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075D07"/>
                </a:solidFill>
              </a:rPr>
              <a:t>1. TÊN &amp; CHỦ ĐỀ CỦA BÀI PP</a:t>
            </a:r>
            <a:endParaRPr lang="en-US" b="1">
              <a:solidFill>
                <a:srgbClr val="075D07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19600" y="1447800"/>
            <a:ext cx="3657600" cy="6096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075D07"/>
                </a:solidFill>
              </a:rPr>
              <a:t>2. CỤ THỂ HÓA DANH MỤC &amp; SỐ TRANG</a:t>
            </a:r>
            <a:endParaRPr lang="en-US" b="1">
              <a:solidFill>
                <a:srgbClr val="075D07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419600" y="2057400"/>
            <a:ext cx="3657600" cy="6096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075D07"/>
                </a:solidFill>
              </a:rPr>
              <a:t>3.CHỌN MÀU SẮC, PHONG CÁCH, FONT CHỮ CHO PP</a:t>
            </a:r>
            <a:endParaRPr lang="en-US" b="1">
              <a:solidFill>
                <a:srgbClr val="075D07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419600" y="2667000"/>
            <a:ext cx="3657600" cy="6096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075D07"/>
                </a:solidFill>
              </a:rPr>
              <a:t>4. NGẮN GỌN, DỄ HiỂU NỘI DUNG</a:t>
            </a:r>
            <a:endParaRPr lang="en-US" b="1">
              <a:solidFill>
                <a:srgbClr val="075D07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419600" y="3276600"/>
            <a:ext cx="3657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075D07"/>
                </a:solidFill>
              </a:rPr>
              <a:t>5. ICON-HÌNH ANH PHÙ HỢP</a:t>
            </a:r>
            <a:endParaRPr lang="en-US" b="1">
              <a:solidFill>
                <a:srgbClr val="075D07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419600" y="3886200"/>
            <a:ext cx="3657600" cy="6096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075D07"/>
                </a:solidFill>
              </a:rPr>
              <a:t>6. TRÌNH BÀY DỄ NHÌN, DỄ HiỂU </a:t>
            </a:r>
            <a:endParaRPr lang="en-US" b="1">
              <a:solidFill>
                <a:srgbClr val="075D07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419600" y="4495800"/>
            <a:ext cx="3657600" cy="6096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075D07"/>
                </a:solidFill>
              </a:rPr>
              <a:t>7. ANIMATION PHÙ HỢP</a:t>
            </a:r>
            <a:endParaRPr lang="en-US" b="1">
              <a:solidFill>
                <a:srgbClr val="075D07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419600" y="5105400"/>
            <a:ext cx="3657600" cy="6096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075D07"/>
                </a:solidFill>
              </a:rPr>
              <a:t>8. TEXT FORMAT HỢP LÝ</a:t>
            </a:r>
            <a:endParaRPr lang="en-US" b="1">
              <a:solidFill>
                <a:srgbClr val="075D07"/>
              </a:solidFill>
            </a:endParaRPr>
          </a:p>
        </p:txBody>
      </p:sp>
      <p:sp>
        <p:nvSpPr>
          <p:cNvPr id="43" name="Isosceles Triangle 42"/>
          <p:cNvSpPr/>
          <p:nvPr/>
        </p:nvSpPr>
        <p:spPr>
          <a:xfrm rot="10800000">
            <a:off x="4419600" y="5715000"/>
            <a:ext cx="3657600" cy="533400"/>
          </a:xfrm>
          <a:prstGeom prst="triangl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>
            <a:off x="0" y="912812"/>
            <a:ext cx="9144000" cy="1588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 descr="logo_png_600x4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3400" y="6248400"/>
            <a:ext cx="6096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5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ncil-powerpoint-template_1.jpg"/>
          <p:cNvPicPr>
            <a:picLocks noChangeAspect="1"/>
          </p:cNvPicPr>
          <p:nvPr/>
        </p:nvPicPr>
        <p:blipFill>
          <a:blip r:embed="rId2"/>
          <a:srcRect t="74445"/>
          <a:stretch>
            <a:fillRect/>
          </a:stretch>
        </p:blipFill>
        <p:spPr>
          <a:xfrm>
            <a:off x="0" y="5981700"/>
            <a:ext cx="4572002" cy="876300"/>
          </a:xfrm>
          <a:prstGeom prst="rect">
            <a:avLst/>
          </a:prstGeom>
        </p:spPr>
      </p:pic>
      <p:pic>
        <p:nvPicPr>
          <p:cNvPr id="5" name="Picture 4" descr="pencil-powerpoint-template_1.jpg"/>
          <p:cNvPicPr>
            <a:picLocks noChangeAspect="1"/>
          </p:cNvPicPr>
          <p:nvPr/>
        </p:nvPicPr>
        <p:blipFill>
          <a:blip r:embed="rId2"/>
          <a:srcRect t="74445"/>
          <a:stretch>
            <a:fillRect/>
          </a:stretch>
        </p:blipFill>
        <p:spPr>
          <a:xfrm flipH="1">
            <a:off x="4571998" y="5981700"/>
            <a:ext cx="4572002" cy="876300"/>
          </a:xfrm>
          <a:prstGeom prst="rect">
            <a:avLst/>
          </a:prstGeom>
        </p:spPr>
      </p:pic>
      <p:pic>
        <p:nvPicPr>
          <p:cNvPr id="10" name="Picture 9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533400"/>
            <a:ext cx="2819400" cy="3235597"/>
          </a:xfrm>
          <a:prstGeom prst="rect">
            <a:avLst/>
          </a:prstGeom>
        </p:spPr>
      </p:pic>
      <p:pic>
        <p:nvPicPr>
          <p:cNvPr id="13" name="Picture 12" descr="2.jpg"/>
          <p:cNvPicPr>
            <a:picLocks noChangeAspect="1"/>
          </p:cNvPicPr>
          <p:nvPr/>
        </p:nvPicPr>
        <p:blipFill>
          <a:blip r:embed="rId4"/>
          <a:srcRect b="1562"/>
          <a:stretch>
            <a:fillRect/>
          </a:stretch>
        </p:blipFill>
        <p:spPr>
          <a:xfrm>
            <a:off x="4038600" y="685800"/>
            <a:ext cx="3998764" cy="480060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3429000" y="3352800"/>
            <a:ext cx="6096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ncil-powerpoint-template_1.jpg"/>
          <p:cNvPicPr>
            <a:picLocks noChangeAspect="1"/>
          </p:cNvPicPr>
          <p:nvPr/>
        </p:nvPicPr>
        <p:blipFill>
          <a:blip r:embed="rId2"/>
          <a:srcRect t="74445"/>
          <a:stretch>
            <a:fillRect/>
          </a:stretch>
        </p:blipFill>
        <p:spPr>
          <a:xfrm>
            <a:off x="0" y="5981700"/>
            <a:ext cx="4572002" cy="876300"/>
          </a:xfrm>
          <a:prstGeom prst="rect">
            <a:avLst/>
          </a:prstGeom>
        </p:spPr>
      </p:pic>
      <p:pic>
        <p:nvPicPr>
          <p:cNvPr id="5" name="Picture 4" descr="pencil-powerpoint-template_1.jpg"/>
          <p:cNvPicPr>
            <a:picLocks noChangeAspect="1"/>
          </p:cNvPicPr>
          <p:nvPr/>
        </p:nvPicPr>
        <p:blipFill>
          <a:blip r:embed="rId2"/>
          <a:srcRect t="74445"/>
          <a:stretch>
            <a:fillRect/>
          </a:stretch>
        </p:blipFill>
        <p:spPr>
          <a:xfrm flipH="1">
            <a:off x="4571998" y="5981700"/>
            <a:ext cx="4572002" cy="876300"/>
          </a:xfrm>
          <a:prstGeom prst="rect">
            <a:avLst/>
          </a:prstGeom>
        </p:spPr>
      </p:pic>
      <p:pic>
        <p:nvPicPr>
          <p:cNvPr id="7" name="Picture 6" descr="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04800"/>
            <a:ext cx="2239070" cy="5334000"/>
          </a:xfrm>
          <a:prstGeom prst="rect">
            <a:avLst/>
          </a:prstGeom>
        </p:spPr>
      </p:pic>
      <p:pic>
        <p:nvPicPr>
          <p:cNvPr id="9" name="Picture 8" descr="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304800"/>
            <a:ext cx="3696462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293</Words>
  <Application>Microsoft Office PowerPoint</Application>
  <PresentationFormat>On-screen Show (4:3)</PresentationFormat>
  <Paragraphs>60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</dc:creator>
  <cp:lastModifiedBy>admi</cp:lastModifiedBy>
  <cp:revision>21</cp:revision>
  <dcterms:created xsi:type="dcterms:W3CDTF">2015-10-18T14:26:44Z</dcterms:created>
  <dcterms:modified xsi:type="dcterms:W3CDTF">2015-10-19T04:13:38Z</dcterms:modified>
</cp:coreProperties>
</file>