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6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85" r:id="rId18"/>
    <p:sldId id="275" r:id="rId19"/>
    <p:sldId id="276" r:id="rId20"/>
    <p:sldId id="277" r:id="rId21"/>
    <p:sldId id="278" r:id="rId22"/>
    <p:sldId id="281" r:id="rId23"/>
    <p:sldId id="282" r:id="rId24"/>
    <p:sldId id="283" r:id="rId25"/>
    <p:sldId id="284" r:id="rId26"/>
    <p:sldId id="279" r:id="rId27"/>
    <p:sldId id="280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01" r:id="rId42"/>
    <p:sldId id="302" r:id="rId43"/>
    <p:sldId id="303" r:id="rId44"/>
    <p:sldId id="304" r:id="rId45"/>
    <p:sldId id="305" r:id="rId46"/>
    <p:sldId id="307" r:id="rId47"/>
    <p:sldId id="308" r:id="rId48"/>
    <p:sldId id="309" r:id="rId49"/>
    <p:sldId id="310" r:id="rId50"/>
    <p:sldId id="311" r:id="rId51"/>
    <p:sldId id="312" r:id="rId52"/>
    <p:sldId id="306" r:id="rId53"/>
    <p:sldId id="299" r:id="rId54"/>
    <p:sldId id="300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273" r:id="rId6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2814"/>
    <a:srgbClr val="A7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2958" autoAdjust="0"/>
  </p:normalViewPr>
  <p:slideViewPr>
    <p:cSldViewPr snapToObjects="1">
      <p:cViewPr>
        <p:scale>
          <a:sx n="100" d="100"/>
          <a:sy n="100" d="100"/>
        </p:scale>
        <p:origin x="-294" y="9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6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lIns="45720" tIns="0" rIns="4572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704088"/>
          </a:xfrm>
        </p:spPr>
        <p:txBody>
          <a:bodyPr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200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788"/>
            <a:ext cx="1984375" cy="273050"/>
          </a:xfrm>
        </p:spPr>
        <p:txBody>
          <a:bodyPr/>
          <a:lstStyle>
            <a:lvl1pPr algn="l">
              <a:defRPr/>
            </a:lvl1pPr>
          </a:lstStyle>
          <a:p>
            <a:fld id="{4C113C0A-A253-4EAA-B8B2-6912B52C4349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25" y="6300788"/>
            <a:ext cx="3813175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638" y="6300788"/>
            <a:ext cx="685800" cy="273050"/>
          </a:xfrm>
        </p:spPr>
        <p:txBody>
          <a:bodyPr/>
          <a:lstStyle>
            <a:lvl1pPr>
              <a:defRPr sz="1100">
                <a:latin typeface="Rockwell" pitchFamily="-65" charset="0"/>
              </a:defRPr>
            </a:lvl1pPr>
          </a:lstStyle>
          <a:p>
            <a:fld id="{994503E3-55EB-4BFB-9881-45F13CF69BE1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3298D0D6-A4CF-406A-A05D-6AAAC9C6B367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FB2C34BE-1382-4C80-B083-267112F4C3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3C9C3EBA-145C-4F4F-9333-5FD4799F347B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4DCB1D35-721F-481B-BAF0-674DECCD2F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6E7A1F-39D0-44BE-9DF2-5FADC949C54D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BF2F3-34E2-474D-94BB-4AC944645C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8677F9-F5E6-48DE-947A-F656826329E5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89FA1-671C-4DE4-8F7C-C407A5DA3A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0EE1AE-60AC-4408-AEC2-91956E7194A4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CB26C-AAF9-4878-B7BF-8B408C6237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 rot="-178369">
            <a:off x="628650" y="506413"/>
            <a:ext cx="3851275" cy="5514975"/>
            <a:chOff x="1524000" y="381000"/>
            <a:chExt cx="3657600" cy="4737978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1521380" y="380868"/>
              <a:ext cx="3657600" cy="47243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 pitchFamily="-65" charset="0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9193323E-FB56-42B4-9898-FABFD48AD6AA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5FAAD50-40CE-4282-BCC1-C0F5C3A948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385649">
            <a:off x="312738" y="3521075"/>
            <a:ext cx="4089400" cy="3025775"/>
            <a:chOff x="1524000" y="381000"/>
            <a:chExt cx="3657600" cy="4737978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521575" y="380483"/>
              <a:ext cx="3657600" cy="47255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 pitchFamily="-65" charset="0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pitchFamily="-65" charset="-128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232774">
            <a:off x="169863" y="241300"/>
            <a:ext cx="4087812" cy="3025775"/>
            <a:chOff x="1524000" y="381000"/>
            <a:chExt cx="3657600" cy="4737978"/>
          </a:xfrm>
        </p:grpSpPr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1523760" y="381014"/>
              <a:ext cx="3657600" cy="47255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 pitchFamily="-65" charset="0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6DC5D3DB-269C-4A9F-9DB6-A6F070FFE420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78DD5BA9-4F38-4232-9A0A-454EB2691F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232774">
            <a:off x="2058988" y="379413"/>
            <a:ext cx="5032375" cy="3443287"/>
            <a:chOff x="1524000" y="381000"/>
            <a:chExt cx="3657600" cy="4737978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1523766" y="381015"/>
              <a:ext cx="3657600" cy="47248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 pitchFamily="-65" charset="0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F44B2623-D126-4B6D-A9CB-412C462665DC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69874FB3-D486-4EE7-8BA8-10F16FC651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180000">
            <a:off x="114300" y="115888"/>
            <a:ext cx="3968750" cy="3705225"/>
            <a:chOff x="1524000" y="381000"/>
            <a:chExt cx="3657600" cy="4737978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521346" y="380797"/>
              <a:ext cx="3657600" cy="47237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 pitchFamily="-65" charset="0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pitchFamily="-65" charset="-128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360000">
            <a:off x="4165600" y="323850"/>
            <a:ext cx="4792663" cy="3443288"/>
            <a:chOff x="1524000" y="381000"/>
            <a:chExt cx="3657600" cy="4737978"/>
          </a:xfrm>
        </p:grpSpPr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1523620" y="381036"/>
              <a:ext cx="3657600" cy="47248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 pitchFamily="-65" charset="0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560B9A1F-BE23-4517-BD86-930BC39363C2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737AC71C-73F3-4779-8925-6784D93C36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CAE470-E0DD-41D5-A16E-E87FDD001866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6A5418-72D1-4804-B156-E3AA8C85E5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073C77-706B-43C6-9A05-7F1CBA06A803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91B7C-C0AA-488F-A28D-321646566B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81DB14-10CF-4A89-BE64-462F24F36A58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15432-C771-4DF0-95C6-32D149732D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706586"/>
          </a:xfrm>
        </p:spPr>
        <p:txBody>
          <a:bodyPr tIns="0" rIns="45720" bIns="0">
            <a:normAutofit/>
          </a:bodyPr>
          <a:lstStyle>
            <a:lvl1pPr marL="0" indent="0" algn="l">
              <a:lnSpc>
                <a:spcPts val="2600"/>
              </a:lnSpc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299200"/>
            <a:ext cx="1981200" cy="273050"/>
          </a:xfrm>
        </p:spPr>
        <p:txBody>
          <a:bodyPr/>
          <a:lstStyle>
            <a:lvl1pPr algn="l">
              <a:defRPr/>
            </a:lvl1pPr>
          </a:lstStyle>
          <a:p>
            <a:fld id="{BA8A47BA-6771-4077-BC9D-DF2D77BF27F0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962400" y="6299200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264525" y="6311900"/>
            <a:ext cx="685800" cy="265113"/>
          </a:xfrm>
        </p:spPr>
        <p:txBody>
          <a:bodyPr/>
          <a:lstStyle>
            <a:lvl1pPr>
              <a:defRPr sz="1100">
                <a:latin typeface="Rockwell" pitchFamily="-65" charset="0"/>
              </a:defRPr>
            </a:lvl1pPr>
          </a:lstStyle>
          <a:p>
            <a:fld id="{40675C63-545F-4C70-A377-8CFDDB5FFCF4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lIns="45720" tIns="0" rIns="4572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tIns="0" rIns="45720" bIns="0" rtlCol="0">
            <a:normAutofit/>
          </a:bodyPr>
          <a:lstStyle>
            <a:lvl1pPr marL="0" indent="0"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D5BC43-6257-4D6E-B914-F6C330C57563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146D1-B092-488C-A174-CF4C74FAE4B0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92A74772-3A0E-402B-A852-9BF864D8CF82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945A423-CFF8-4710-84FF-602A052E7DAC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-360000">
            <a:off x="654050" y="444500"/>
            <a:ext cx="5416550" cy="3630613"/>
            <a:chOff x="1524000" y="381000"/>
            <a:chExt cx="3657600" cy="4737978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1522260" y="380607"/>
              <a:ext cx="3657600" cy="47234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Goudy Old Style" pitchFamily="-65" charset="0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FC663CA9-B25E-4894-9C9A-487C24FD2030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5DE5EED9-E754-41B8-8BF0-30FCE24357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F268C8-F768-44ED-9B4F-367E404F3E2B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40040-28AF-46B2-A1A7-DD8D587D17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arison-Under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7263" y="1897063"/>
            <a:ext cx="32289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omparison-Under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488" y="1897063"/>
            <a:ext cx="32289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omparison-Under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7263" y="1897063"/>
            <a:ext cx="32289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omparison-Under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488" y="1897063"/>
            <a:ext cx="32289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E19E98-20C8-4D24-97EC-86FC5A597670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58D12-DCD0-4C32-859F-C763EF2BB4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614DAEE-AF01-4D88-B0F0-0838DF4AE4EB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6968E72-4C58-4B6B-BC43-D417C6B13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503238"/>
            <a:ext cx="7313613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1735138"/>
            <a:ext cx="7313613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2863" y="6315075"/>
            <a:ext cx="1295400" cy="2651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Rockwell" pitchFamily="-65" charset="0"/>
              </a:defRPr>
            </a:lvl1pPr>
          </a:lstStyle>
          <a:p>
            <a:fld id="{3C37311A-5923-4C19-A524-98387E87D4A1}" type="datetime1">
              <a:rPr lang="en-US"/>
              <a:pPr/>
              <a:t>10/25/2008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3350" y="6305550"/>
            <a:ext cx="3717925" cy="2587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Rockwell" pitchFamily="-65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200">
                <a:latin typeface="Impact" pitchFamily="-65" charset="0"/>
              </a:defRPr>
            </a:lvl1pPr>
          </a:lstStyle>
          <a:p>
            <a:fld id="{A052FE71-5988-42AF-8945-C7AAF1CF34D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83" r:id="rId2"/>
    <p:sldLayoutId id="2147484192" r:id="rId3"/>
    <p:sldLayoutId id="2147484193" r:id="rId4"/>
    <p:sldLayoutId id="2147484194" r:id="rId5"/>
    <p:sldLayoutId id="2147484195" r:id="rId6"/>
    <p:sldLayoutId id="2147484184" r:id="rId7"/>
    <p:sldLayoutId id="2147484196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190" r:id="rId14"/>
    <p:sldLayoutId id="2147484197" r:id="rId15"/>
    <p:sldLayoutId id="2147484198" r:id="rId16"/>
    <p:sldLayoutId id="2147484199" r:id="rId17"/>
    <p:sldLayoutId id="2147484200" r:id="rId18"/>
    <p:sldLayoutId id="2147484201" r:id="rId19"/>
    <p:sldLayoutId id="2147484202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463550" indent="-463550" algn="l" rtl="0" eaLnBrk="0" fontAlgn="base" hangingPunct="0">
        <a:spcBef>
          <a:spcPts val="2000"/>
        </a:spcBef>
        <a:spcAft>
          <a:spcPct val="0"/>
        </a:spcAft>
        <a:buSzPct val="90000"/>
        <a:buBlip>
          <a:blip r:embed="rId22"/>
        </a:buBlip>
        <a:defRPr sz="24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3"/>
        </a:buBlip>
        <a:defRPr sz="22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255713" indent="-341313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4"/>
        </a:buBlip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597025" indent="-341313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4"/>
        </a:buBlip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1938338" indent="-341313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4"/>
        </a:buBlip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12693" y="2362200"/>
            <a:ext cx="8431303" cy="2209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1000" dirty="0" smtClean="0">
                <a:ea typeface="+mn-ea"/>
                <a:cs typeface="+mn-cs"/>
              </a:rPr>
              <a:t>POSTER DESIGN</a:t>
            </a:r>
            <a:endParaRPr lang="en-US" sz="11000" dirty="0"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1" y="3429000"/>
            <a:ext cx="3581399" cy="136207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6600" spc="50" dirty="0" smtClean="0">
                <a:ln w="11430"/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Times"/>
                <a:ea typeface="+mj-ea"/>
                <a:cs typeface="VNI-Times"/>
              </a:rPr>
              <a:t>T</a:t>
            </a:r>
            <a:r>
              <a:rPr lang="en-US" spc="50" dirty="0" smtClean="0">
                <a:ln w="11430"/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Times"/>
                <a:ea typeface="+mj-ea"/>
                <a:cs typeface="VNI-Times"/>
              </a:rPr>
              <a:t>HIEÁT KEÁ </a:t>
            </a:r>
            <a:r>
              <a:rPr lang="en-US" sz="6600" spc="50" dirty="0" smtClean="0">
                <a:ln w="11430"/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Times"/>
                <a:ea typeface="+mj-ea"/>
                <a:cs typeface="VNI-Times"/>
              </a:rPr>
              <a:t>P</a:t>
            </a:r>
            <a:r>
              <a:rPr lang="en-US" spc="50" dirty="0" smtClean="0">
                <a:ln w="11430"/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Times"/>
                <a:ea typeface="+mj-ea"/>
                <a:cs typeface="VNI-Times"/>
              </a:rPr>
              <a:t>OSTER</a:t>
            </a:r>
            <a:endParaRPr lang="en-US" spc="50" dirty="0">
              <a:ln w="11430"/>
              <a:solidFill>
                <a:schemeClr val="accent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22532" name="Subtitle 2"/>
          <p:cNvSpPr>
            <a:spLocks noGrp="1"/>
          </p:cNvSpPr>
          <p:nvPr>
            <p:ph type="body" idx="1"/>
          </p:nvPr>
        </p:nvSpPr>
        <p:spPr>
          <a:xfrm>
            <a:off x="5715000" y="4921250"/>
            <a:ext cx="2057400" cy="631825"/>
          </a:xfrm>
        </p:spPr>
        <p:txBody>
          <a:bodyPr/>
          <a:lstStyle/>
          <a:p>
            <a:pPr algn="dist" eaLnBrk="1" hangingPunct="1"/>
            <a:r>
              <a:rPr lang="en-US" sz="2400" b="1" smtClean="0">
                <a:latin typeface="VNI-Times" pitchFamily="-65" charset="0"/>
              </a:rPr>
              <a:t>Poster Design</a:t>
            </a:r>
            <a:endParaRPr lang="en-US" sz="2400" smtClean="0">
              <a:latin typeface="VNI-Times" pitchFamily="-65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5553075"/>
            <a:ext cx="5772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latin typeface="VNI-Times" pitchFamily="-65" charset="0"/>
              </a:rPr>
              <a:t>Hoïa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só</a:t>
            </a:r>
            <a:r>
              <a:rPr lang="en-US" dirty="0">
                <a:latin typeface="VNI-Times" pitchFamily="-65" charset="0"/>
              </a:rPr>
              <a:t>,, </a:t>
            </a:r>
            <a:r>
              <a:rPr lang="en-US" dirty="0" err="1">
                <a:latin typeface="VNI-Times" pitchFamily="-65" charset="0"/>
              </a:rPr>
              <a:t>nhaø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Giaùo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Öu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Tuù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Uyeân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Huy</a:t>
            </a:r>
            <a:r>
              <a:rPr lang="en-US" dirty="0">
                <a:latin typeface="VNI-Times" pitchFamily="-65" charset="0"/>
              </a:rPr>
              <a:t> ( </a:t>
            </a:r>
            <a:r>
              <a:rPr lang="en-US" dirty="0" err="1">
                <a:latin typeface="VNI-Times" pitchFamily="-65" charset="0"/>
              </a:rPr>
              <a:t>Huyønh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Vaên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Möôøi</a:t>
            </a:r>
            <a:r>
              <a:rPr lang="en-US" dirty="0">
                <a:latin typeface="VNI-Times" pitchFamily="-65" charset="0"/>
              </a:rPr>
              <a:t> )                                                                                     </a:t>
            </a:r>
            <a:r>
              <a:rPr lang="en-US" dirty="0" err="1">
                <a:latin typeface="VNI-Times" pitchFamily="-65" charset="0"/>
              </a:rPr>
              <a:t>Tröôûng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Khoa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Myõ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Thuaät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ÖÙng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Duïng</a:t>
            </a:r>
            <a:r>
              <a:rPr lang="en-US" dirty="0">
                <a:latin typeface="VNI-Times" pitchFamily="-65" charset="0"/>
              </a:rPr>
              <a:t>,</a:t>
            </a:r>
            <a:r>
              <a:rPr lang="en-US" b="1" dirty="0">
                <a:latin typeface="VNI-Times" pitchFamily="-65" charset="0"/>
              </a:rPr>
              <a:t>                                                                                     </a:t>
            </a:r>
            <a:r>
              <a:rPr lang="en-US" dirty="0" err="1">
                <a:latin typeface="VNI-Times" pitchFamily="-65" charset="0"/>
              </a:rPr>
              <a:t>Tröôøng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Ñaïi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hoïc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Myõ</a:t>
            </a:r>
            <a:r>
              <a:rPr lang="en-US" dirty="0">
                <a:latin typeface="VNI-Times" pitchFamily="-65" charset="0"/>
              </a:rPr>
              <a:t> </a:t>
            </a:r>
            <a:r>
              <a:rPr lang="en-US" dirty="0" err="1">
                <a:latin typeface="VNI-Times" pitchFamily="-65" charset="0"/>
              </a:rPr>
              <a:t>Thuaät</a:t>
            </a:r>
            <a:r>
              <a:rPr lang="en-US" dirty="0">
                <a:latin typeface="VNI-Times" pitchFamily="-65" charset="0"/>
              </a:rPr>
              <a:t> TP,HCM</a:t>
            </a:r>
          </a:p>
          <a:p>
            <a:pPr algn="r"/>
            <a:endParaRPr lang="en-US" dirty="0">
              <a:latin typeface="VNI-Times" pitchFamily="-65" charset="0"/>
            </a:endParaRPr>
          </a:p>
        </p:txBody>
      </p:sp>
      <p:sp>
        <p:nvSpPr>
          <p:cNvPr id="22534" name="TextBox 4"/>
          <p:cNvSpPr txBox="1">
            <a:spLocks noChangeArrowheads="1"/>
          </p:cNvSpPr>
          <p:nvPr/>
        </p:nvSpPr>
        <p:spPr bwMode="auto">
          <a:xfrm>
            <a:off x="4572000" y="3189288"/>
            <a:ext cx="3200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/>
            <a:r>
              <a:rPr lang="en-US" b="1">
                <a:latin typeface="VNI-Times" pitchFamily="-65" charset="0"/>
              </a:rPr>
              <a:t>ÑEÀ CÖÔNG BAØI GIAÛNG VEÀ  </a:t>
            </a:r>
            <a:endParaRPr lang="en-US">
              <a:latin typeface="VNI-Times" pitchFamily="-65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78011"/>
            <a:ext cx="6858000" cy="369332"/>
          </a:xfrm>
          <a:prstGeom prst="rect">
            <a:avLst/>
          </a:prstGeom>
          <a:effectLst>
            <a:outerShdw blurRad="101600" dist="38100" dir="5400000" rotWithShape="0">
              <a:srgbClr val="000000">
                <a:alpha val="7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B. </a:t>
            </a:r>
            <a:r>
              <a:rPr lang="en-US" b="1" u="sng" dirty="0" err="1">
                <a:latin typeface="VNI-Times"/>
                <a:cs typeface="VNI-Times"/>
              </a:rPr>
              <a:t>Quy</a:t>
            </a:r>
            <a:r>
              <a:rPr lang="en-US" b="1" u="sng" dirty="0">
                <a:latin typeface="VNI-Times"/>
                <a:cs typeface="VNI-Times"/>
              </a:rPr>
              <a:t> </a:t>
            </a:r>
            <a:r>
              <a:rPr lang="en-US" b="1" u="sng" dirty="0" err="1">
                <a:latin typeface="VNI-Times"/>
                <a:cs typeface="VNI-Times"/>
              </a:rPr>
              <a:t>trình</a:t>
            </a:r>
            <a:r>
              <a:rPr lang="en-US" b="1" u="sng" dirty="0">
                <a:latin typeface="VNI-Times"/>
                <a:cs typeface="VNI-Times"/>
              </a:rPr>
              <a:t> </a:t>
            </a:r>
            <a:r>
              <a:rPr lang="en-US" b="1" u="sng" dirty="0" err="1">
                <a:latin typeface="VNI-Times"/>
                <a:cs typeface="VNI-Times"/>
              </a:rPr>
              <a:t>saùng</a:t>
            </a:r>
            <a:r>
              <a:rPr lang="en-US" b="1" u="sng" dirty="0">
                <a:latin typeface="VNI-Times"/>
                <a:cs typeface="VNI-Times"/>
              </a:rPr>
              <a:t> </a:t>
            </a:r>
            <a:r>
              <a:rPr lang="en-US" b="1" u="sng" dirty="0" err="1">
                <a:latin typeface="VNI-Times"/>
                <a:cs typeface="VNI-Times"/>
              </a:rPr>
              <a:t>taùc,thieát</a:t>
            </a:r>
            <a:r>
              <a:rPr lang="en-US" b="1" u="sng" dirty="0">
                <a:latin typeface="VNI-Times"/>
                <a:cs typeface="VNI-Times"/>
              </a:rPr>
              <a:t> </a:t>
            </a:r>
            <a:r>
              <a:rPr lang="en-US" b="1" u="sng" dirty="0" err="1">
                <a:latin typeface="VNI-Times"/>
                <a:cs typeface="VNI-Times"/>
              </a:rPr>
              <a:t>keá</a:t>
            </a:r>
            <a:r>
              <a:rPr lang="en-US" b="1" u="sng" dirty="0">
                <a:latin typeface="VNI-Times"/>
                <a:cs typeface="VNI-Times"/>
              </a:rPr>
              <a:t> :</a:t>
            </a:r>
            <a:endParaRPr lang="en-US" dirty="0">
              <a:latin typeface="VNI-Times"/>
              <a:cs typeface="VNI-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826323"/>
            <a:ext cx="8077200" cy="59554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1* Xaùc ñònh loaïi Poster : chính trò xaõ hoäi, quaûng caùo hay an toaøn lao ñoäng …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2* Xaùc ñònh ñeà taøi.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3* Xaùc ñònh moâi tröôøng söû duïng ( treân baùo ,taïp chí hay ngoaøi trôøi ).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4* Xaùc ñònh ngoân ngöõ : noùi tröïc tieáp,giaùn tieáp,aån duï.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5* Xaùc ñònh caùch duøng ngoân ngöõ : Hình laø chính hay chöõ laø chính …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6* Xaùc ñònh chieàu cuûa Poster : doïc hay ngang …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7* Taäp trung tö lieäu,phaân tích : hình,chöõ ( thoâng ñieäp ).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8 * Phaân tích thoâng ñieäp ( neáu saùng taùc töø thoâng ñieäp coù saün )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8* Nghieân cöùu caùc Poster coù tröôùc hay cuøng thôøi…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9* Laøm phaùc thaûo. ( tö duy caùc caùch  nhìn, caùch boá cuïc  giöõa hình vôùi hình vaø giöõa hình vôùi chöõ so vôùi caùc khoûang troáng …)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10.Choïn phaùc thaûo.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11* Phaân tích,ñính giaù,nghieân cöùu,hoaøn thieän hình, choïn loïc giaûi phaùp maøu.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   Nghieân cöùu thoâng ñieäp , caâu chöõ, kieåu,côû chöõ phuø hôïp vôùi hình.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12* Thöïc hieän maquette laàn thöù nhaát.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13* Phaân tích ,ñaùnh giaù,söûa chöõa…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14* Theå hieän thaønh maquette thaät hoaøn chænh 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85800"/>
            <a:ext cx="6858000" cy="369332"/>
          </a:xfrm>
          <a:prstGeom prst="rect">
            <a:avLst/>
          </a:prstGeom>
          <a:effectLst>
            <a:outerShdw blurRad="101600" dist="38100" dir="5400000" rotWithShape="0">
              <a:srgbClr val="000000">
                <a:alpha val="7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VII/ HÌNH &amp; CHÖÕ TRONG POSTER</a:t>
            </a:r>
            <a:endParaRPr lang="en-US" dirty="0">
              <a:latin typeface="VNI-Times"/>
              <a:cs typeface="VNI-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2514600"/>
            <a:ext cx="7924800" cy="17851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a/ </a:t>
            </a:r>
            <a:r>
              <a:rPr lang="en-US" b="1" u="sng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Caùc caùch taïo hình :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*Hình do veõ tay,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* Hình do daùn giaáy, * Hình do veõ baèng buùt hôi ( air brush )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* Hình do söï loïc hình chuïp baèng tay, baèng photocopy,baèng computer.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1295400"/>
            <a:ext cx="7315200" cy="10772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Tx/>
              <a:buAutoNum type="alphaUcPeriod"/>
            </a:pPr>
            <a:r>
              <a:rPr lang="en-US" b="1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Trong Poster chính trò xaõ hoäi:</a:t>
            </a:r>
          </a:p>
          <a:p>
            <a:pPr marL="342900" indent="-3429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   1* Veà Hình :</a:t>
            </a:r>
            <a:endParaRPr lang="en-US">
              <a:solidFill>
                <a:srgbClr val="FFFFFF"/>
              </a:solidFill>
              <a:latin typeface="VNI-Times" pitchFamily="-65" charset="0"/>
              <a:ea typeface="ＭＳ Ｐゴシック" pitchFamily="-65" charset="-128"/>
            </a:endParaRPr>
          </a:p>
          <a:p>
            <a:pPr marL="342900" indent="-342900">
              <a:buFontTx/>
              <a:buAutoNum type="alphaUcPeriod"/>
            </a:pPr>
            <a:endParaRPr lang="en-US">
              <a:solidFill>
                <a:srgbClr val="FFFFFF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4343400"/>
            <a:ext cx="7924800" cy="24929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b/ </a:t>
            </a:r>
            <a:r>
              <a:rPr lang="en-US" b="1" u="sng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Tính chaát cuûa hình :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Ñôn giaûn thaønh maûng beït.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Hình  toâ boùng daïng maûng ( hay duøng buùt saét ).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Hình chaân phöông 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Hình caùch ñieäu.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Hình cöôøng ñieäu…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GHI CHUÙ :  Ít khi duøng hình chuïp.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0" y="762000"/>
            <a:ext cx="7924800" cy="24929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c/ </a:t>
            </a:r>
            <a:r>
              <a:rPr lang="en-US" b="1" u="sng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Caùch phoái hôïp hình</a:t>
            </a: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: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Boá trí theo möùc ñoä quan troïng,do vai troø…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Duøng caùnh caét bôùi hình,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Duøng caùch keùo giaûn hình…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Duøng caùch gôïi hình…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Duøng caùch choàng,gheùp hình…</a:t>
            </a: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4026188"/>
            <a:ext cx="7924800" cy="178510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*   Do </a:t>
            </a:r>
            <a:r>
              <a:rPr lang="en-US" b="1" dirty="0" err="1">
                <a:latin typeface="VNI-Times"/>
                <a:cs typeface="VNI-Times"/>
              </a:rPr>
              <a:t>söï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ruùt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ngaén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vaên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töï</a:t>
            </a:r>
            <a:r>
              <a:rPr lang="en-US" b="1" dirty="0">
                <a:latin typeface="VNI-Times"/>
                <a:cs typeface="VNI-Times"/>
              </a:rPr>
              <a:t>.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*   Do </a:t>
            </a:r>
            <a:r>
              <a:rPr lang="en-US" b="1" dirty="0" err="1">
                <a:latin typeface="VNI-Times"/>
                <a:cs typeface="VNI-Times"/>
              </a:rPr>
              <a:t>söï</a:t>
            </a:r>
            <a:r>
              <a:rPr lang="en-US" b="1" dirty="0">
                <a:latin typeface="VNI-Times"/>
                <a:cs typeface="VNI-Times"/>
              </a:rPr>
              <a:t>  </a:t>
            </a:r>
            <a:r>
              <a:rPr lang="en-US" b="1" dirty="0" err="1">
                <a:latin typeface="VNI-Times"/>
                <a:cs typeface="VNI-Times"/>
              </a:rPr>
              <a:t>saùng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taïo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töø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noäi</a:t>
            </a:r>
            <a:r>
              <a:rPr lang="en-US" b="1" dirty="0">
                <a:latin typeface="VNI-Times"/>
                <a:cs typeface="VNI-Times"/>
              </a:rPr>
              <a:t> dung, </a:t>
            </a:r>
            <a:r>
              <a:rPr lang="en-US" b="1" dirty="0" err="1">
                <a:latin typeface="VNI-Times"/>
                <a:cs typeface="VNI-Times"/>
              </a:rPr>
              <a:t>yeâu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caàu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töø</a:t>
            </a:r>
            <a:r>
              <a:rPr lang="en-US" b="1" dirty="0">
                <a:latin typeface="VNI-Times"/>
                <a:cs typeface="VNI-Times"/>
              </a:rPr>
              <a:t>  </a:t>
            </a:r>
            <a:r>
              <a:rPr lang="en-US" b="1" dirty="0" err="1">
                <a:latin typeface="VNI-Times"/>
                <a:cs typeface="VNI-Times"/>
              </a:rPr>
              <a:t>muïc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ñích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tuyeân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truyeàn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töø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thôøi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 smtClean="0">
                <a:latin typeface="VNI-Times"/>
                <a:cs typeface="VNI-Times"/>
              </a:rPr>
              <a:t>söï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*   Do </a:t>
            </a:r>
            <a:r>
              <a:rPr lang="en-US" b="1" dirty="0" err="1">
                <a:latin typeface="VNI-Times"/>
                <a:cs typeface="VNI-Times"/>
              </a:rPr>
              <a:t>lôøi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noùi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phöông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chaâm</a:t>
            </a:r>
            <a:r>
              <a:rPr lang="en-US" b="1" dirty="0">
                <a:latin typeface="VNI-Times"/>
                <a:cs typeface="VNI-Times"/>
              </a:rPr>
              <a:t>,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GHI CHUÙ :</a:t>
            </a:r>
            <a:r>
              <a:rPr lang="en-US" b="1" dirty="0" err="1">
                <a:latin typeface="VNI-Times"/>
                <a:cs typeface="VNI-Times"/>
              </a:rPr>
              <a:t>Ñoâi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khi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phoái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hôïp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giöõa</a:t>
            </a:r>
            <a:r>
              <a:rPr lang="en-US" b="1" dirty="0">
                <a:latin typeface="VNI-Times"/>
                <a:cs typeface="VNI-Times"/>
              </a:rPr>
              <a:t>  </a:t>
            </a:r>
            <a:r>
              <a:rPr lang="en-US" b="1" dirty="0" err="1">
                <a:latin typeface="VNI-Times"/>
                <a:cs typeface="VNI-Times"/>
              </a:rPr>
              <a:t>hình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veõ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vaø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hình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chuïp</a:t>
            </a:r>
            <a:r>
              <a:rPr lang="en-US" b="1" dirty="0">
                <a:latin typeface="VNI-Times"/>
                <a:cs typeface="VNI-Time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 </a:t>
            </a:r>
            <a:endParaRPr lang="en-US" dirty="0">
              <a:latin typeface="VNI-Times"/>
              <a:cs typeface="VNI-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3505200"/>
            <a:ext cx="1905000" cy="369332"/>
          </a:xfrm>
          <a:prstGeom prst="rect">
            <a:avLst/>
          </a:prstGeom>
          <a:effectLst>
            <a:outerShdw blurRad="101600" dist="38100" dir="5400000" rotWithShape="0">
              <a:srgbClr val="000000">
                <a:alpha val="7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2. </a:t>
            </a:r>
            <a:r>
              <a:rPr lang="en-US" b="1" u="sng" dirty="0" err="1">
                <a:latin typeface="VNI-Times"/>
                <a:cs typeface="VNI-Times"/>
              </a:rPr>
              <a:t>Veà</a:t>
            </a:r>
            <a:r>
              <a:rPr lang="en-US" b="1" u="sng" dirty="0">
                <a:latin typeface="VNI-Times"/>
                <a:cs typeface="VNI-Times"/>
              </a:rPr>
              <a:t> </a:t>
            </a:r>
            <a:r>
              <a:rPr lang="en-US" b="1" u="sng" dirty="0" err="1">
                <a:latin typeface="VNI-Times"/>
                <a:cs typeface="VNI-Times"/>
              </a:rPr>
              <a:t>chöõ</a:t>
            </a:r>
            <a:r>
              <a:rPr lang="en-US" b="1" u="sng" dirty="0">
                <a:latin typeface="VNI-Times"/>
                <a:cs typeface="VNI-Times"/>
              </a:rPr>
              <a:t>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NI-Times"/>
              <a:cs typeface="VNI-Time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0" y="1975991"/>
            <a:ext cx="7924800" cy="24929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a/ Caùc caùch taïo hình :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Hình  do veõ tay.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Hình do loïc töø aûnh.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Hình chuïp baèng maùy aûnh.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Hình do kyõ xaûo computer.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Hình do caét hình thaønh hình 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Hình do phoái hôïp chöõ thaønh hình 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756791"/>
            <a:ext cx="7315200" cy="10772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</a:pPr>
            <a:r>
              <a:rPr lang="en-US" b="1" u="sng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B. Trong Poster quaûng caùo</a:t>
            </a:r>
            <a:r>
              <a:rPr lang="en-US" b="1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 : </a:t>
            </a:r>
          </a:p>
          <a:p>
            <a:pPr marL="342900" indent="-3429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   1/ Veà hình:</a:t>
            </a:r>
            <a:endParaRPr lang="en-US">
              <a:solidFill>
                <a:srgbClr val="FFFFFF"/>
              </a:solidFill>
              <a:latin typeface="VNI-Times" pitchFamily="-65" charset="0"/>
              <a:ea typeface="ＭＳ Ｐゴシック" pitchFamily="-65" charset="-128"/>
            </a:endParaRPr>
          </a:p>
          <a:p>
            <a:pPr marL="342900" indent="-342900">
              <a:spcAft>
                <a:spcPts val="600"/>
              </a:spcAft>
            </a:pPr>
            <a:endParaRPr lang="en-US">
              <a:solidFill>
                <a:srgbClr val="FFFFFF"/>
              </a:solidFill>
              <a:latin typeface="VNI-Times" pitchFamily="-65" charset="0"/>
              <a:ea typeface="ＭＳ Ｐゴシック" pitchFamily="-65" charset="-128"/>
            </a:endParaRPr>
          </a:p>
          <a:p>
            <a:pPr marL="342900" indent="-342900">
              <a:spcAft>
                <a:spcPts val="600"/>
              </a:spcAft>
            </a:pPr>
            <a:endParaRPr lang="en-US">
              <a:solidFill>
                <a:srgbClr val="FFFFFF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4572000"/>
            <a:ext cx="7924800" cy="213904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b/ </a:t>
            </a:r>
            <a:r>
              <a:rPr lang="en-US" b="1" u="sng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Tính chaát cuûa hình :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Chuïp thaønh hình boùng,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Hình  chuïp ñaëc taû ,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Hình chöïp töông phaûn maïnh 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Hình nhieàu maøu.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Hình ít maøu.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</a:pP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0" y="838200"/>
            <a:ext cx="7924800" cy="17851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c/ </a:t>
            </a:r>
            <a:r>
              <a:rPr lang="en-US" b="1" u="sng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Caùch phoái hôïp hình</a:t>
            </a: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: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Chuïp tröïc tieáp, söû duïng nguyeân xi.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Caét bôùt, gheùp hình, choàng hình.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Duøng hình aâm baûn vaø döông baûn.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Duøng hình cöïc roõ phoái vôùi hình bò nhoøe.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2956173"/>
            <a:ext cx="2514600" cy="646331"/>
          </a:xfrm>
          <a:prstGeom prst="rect">
            <a:avLst/>
          </a:prstGeom>
          <a:effectLst>
            <a:outerShdw blurRad="101600" dist="38100" dir="5400000" rotWithShape="0">
              <a:srgbClr val="000000">
                <a:alpha val="7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2. </a:t>
            </a:r>
            <a:r>
              <a:rPr lang="en-US" b="1" dirty="0" err="1">
                <a:latin typeface="VNI-Times"/>
                <a:cs typeface="VNI-Times"/>
              </a:rPr>
              <a:t>Veà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chöõ</a:t>
            </a:r>
            <a:r>
              <a:rPr lang="en-US" b="1" dirty="0">
                <a:latin typeface="VNI-Times"/>
                <a:cs typeface="VNI-Times"/>
              </a:rPr>
              <a:t> :</a:t>
            </a:r>
            <a:endParaRPr lang="en-US" dirty="0">
              <a:latin typeface="VNI-Times"/>
              <a:cs typeface="VNI-Times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dirty="0">
              <a:latin typeface="VNI-Times"/>
              <a:cs typeface="VNI-Times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dirty="0">
              <a:latin typeface="VNI-Times"/>
              <a:cs typeface="VNI-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750439"/>
            <a:ext cx="7924800" cy="143116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*   Do </a:t>
            </a:r>
            <a:r>
              <a:rPr lang="en-US" b="1" dirty="0" err="1">
                <a:latin typeface="VNI-Times"/>
                <a:cs typeface="VNI-Times"/>
              </a:rPr>
              <a:t>thoâng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ñieäp</a:t>
            </a:r>
            <a:r>
              <a:rPr lang="en-US" b="1" dirty="0">
                <a:latin typeface="VNI-Times"/>
                <a:cs typeface="VNI-Times"/>
              </a:rPr>
              <a:t>.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*   Do </a:t>
            </a:r>
            <a:r>
              <a:rPr lang="en-US" b="1" dirty="0" err="1">
                <a:latin typeface="VNI-Times"/>
                <a:cs typeface="VNI-Times"/>
              </a:rPr>
              <a:t>söï</a:t>
            </a:r>
            <a:r>
              <a:rPr lang="en-US" b="1" dirty="0">
                <a:latin typeface="VNI-Times"/>
                <a:cs typeface="VNI-Times"/>
              </a:rPr>
              <a:t>  </a:t>
            </a:r>
            <a:r>
              <a:rPr lang="en-US" b="1" dirty="0" err="1">
                <a:latin typeface="VNI-Times"/>
                <a:cs typeface="VNI-Times"/>
              </a:rPr>
              <a:t>quaûng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caùo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saûn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phaåm,söï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kieän</a:t>
            </a:r>
            <a:r>
              <a:rPr lang="en-US" b="1" dirty="0">
                <a:latin typeface="VNI-Times"/>
                <a:cs typeface="VNI-Times"/>
              </a:rPr>
              <a:t>.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*   Do </a:t>
            </a:r>
            <a:r>
              <a:rPr lang="en-US" b="1" dirty="0" err="1">
                <a:latin typeface="VNI-Times"/>
                <a:cs typeface="VNI-Times"/>
              </a:rPr>
              <a:t>söï</a:t>
            </a:r>
            <a:r>
              <a:rPr lang="en-US" b="1" dirty="0">
                <a:latin typeface="VNI-Times"/>
                <a:cs typeface="VNI-Times"/>
              </a:rPr>
              <a:t>  </a:t>
            </a:r>
            <a:r>
              <a:rPr lang="en-US" b="1" dirty="0" err="1">
                <a:latin typeface="VNI-Times"/>
                <a:cs typeface="VNI-Times"/>
              </a:rPr>
              <a:t>saùng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taïo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töø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noäi</a:t>
            </a:r>
            <a:r>
              <a:rPr lang="en-US" b="1" dirty="0">
                <a:latin typeface="VNI-Times"/>
                <a:cs typeface="VNI-Times"/>
              </a:rPr>
              <a:t> dung, </a:t>
            </a:r>
            <a:r>
              <a:rPr lang="en-US" b="1" dirty="0" err="1">
                <a:latin typeface="VNI-Times"/>
                <a:cs typeface="VNI-Times"/>
              </a:rPr>
              <a:t>yeâu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caàu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töø</a:t>
            </a:r>
            <a:r>
              <a:rPr lang="en-US" b="1" dirty="0">
                <a:latin typeface="VNI-Times"/>
                <a:cs typeface="VNI-Times"/>
              </a:rPr>
              <a:t>  </a:t>
            </a:r>
            <a:r>
              <a:rPr lang="en-US" b="1" dirty="0" err="1">
                <a:latin typeface="VNI-Times"/>
                <a:cs typeface="VNI-Times"/>
              </a:rPr>
              <a:t>muïc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ñích</a:t>
            </a:r>
            <a:r>
              <a:rPr lang="en-US" b="1" dirty="0">
                <a:latin typeface="VNI-Times"/>
                <a:cs typeface="VNI-Times"/>
              </a:rPr>
              <a:t>  </a:t>
            </a:r>
            <a:r>
              <a:rPr lang="en-US" b="1" dirty="0" err="1">
                <a:latin typeface="VNI-Times"/>
                <a:cs typeface="VNI-Times"/>
              </a:rPr>
              <a:t>quaûng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caùo</a:t>
            </a:r>
            <a:r>
              <a:rPr lang="en-US" b="1" dirty="0">
                <a:latin typeface="VNI-Times"/>
                <a:cs typeface="VNI-Times"/>
              </a:rPr>
              <a:t> , 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*   Do </a:t>
            </a:r>
            <a:r>
              <a:rPr lang="en-US" b="1" dirty="0" err="1">
                <a:latin typeface="VNI-Times"/>
                <a:cs typeface="VNI-Times"/>
              </a:rPr>
              <a:t>caét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hình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thaønh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chöõ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boá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trí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hình,hieän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vaät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thaønh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chöõ</a:t>
            </a:r>
            <a:r>
              <a:rPr lang="en-US" b="1" dirty="0">
                <a:latin typeface="VNI-Times"/>
                <a:cs typeface="VNI-Times"/>
              </a:rPr>
              <a:t>…</a:t>
            </a:r>
            <a:endParaRPr lang="en-US" dirty="0">
              <a:latin typeface="VNI-Times"/>
              <a:cs typeface="VNI-Time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85800"/>
            <a:ext cx="6858000" cy="369332"/>
          </a:xfrm>
          <a:prstGeom prst="rect">
            <a:avLst/>
          </a:prstGeom>
          <a:effectLst>
            <a:outerShdw blurRad="101600" dist="38100" dir="5400000" rotWithShape="0">
              <a:srgbClr val="000000">
                <a:alpha val="7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VIII/ KEÁT LUAÄN:</a:t>
            </a:r>
            <a:r>
              <a:rPr lang="en-US" dirty="0">
                <a:latin typeface="VNI-Times"/>
                <a:cs typeface="VNI-Time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1295400"/>
            <a:ext cx="7848600" cy="446276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1* </a:t>
            </a:r>
            <a:r>
              <a:rPr lang="en-US" b="1" dirty="0" err="1">
                <a:latin typeface="VNI-Times"/>
                <a:cs typeface="VNI-Times"/>
              </a:rPr>
              <a:t>Thieát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keá</a:t>
            </a:r>
            <a:r>
              <a:rPr lang="en-US" b="1" dirty="0">
                <a:latin typeface="VNI-Times"/>
                <a:cs typeface="VNI-Times"/>
              </a:rPr>
              <a:t> Poster </a:t>
            </a:r>
            <a:r>
              <a:rPr lang="en-US" b="1" dirty="0" err="1">
                <a:latin typeface="VNI-Times"/>
                <a:cs typeface="VNI-Times"/>
              </a:rPr>
              <a:t>laø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loaïi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hình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caàn</a:t>
            </a:r>
            <a:r>
              <a:rPr lang="en-US" b="1" dirty="0">
                <a:latin typeface="VNI-Times"/>
                <a:cs typeface="VNI-Times"/>
              </a:rPr>
              <a:t>  </a:t>
            </a:r>
            <a:r>
              <a:rPr lang="en-US" b="1" dirty="0" err="1">
                <a:latin typeface="VNI-Times"/>
                <a:cs typeface="VNI-Times"/>
              </a:rPr>
              <a:t>coù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söï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tö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duy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tinh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loïc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ngoân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ngöõ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hình</a:t>
            </a:r>
            <a:r>
              <a:rPr lang="en-US" b="1" dirty="0">
                <a:latin typeface="VNI-Times"/>
                <a:cs typeface="VNI-Times"/>
              </a:rPr>
              <a:t> , 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      </a:t>
            </a:r>
            <a:r>
              <a:rPr lang="en-US" b="1" dirty="0" err="1">
                <a:latin typeface="VNI-Times"/>
                <a:cs typeface="VNI-Times"/>
              </a:rPr>
              <a:t>maûng</a:t>
            </a:r>
            <a:r>
              <a:rPr lang="en-US" b="1" dirty="0">
                <a:latin typeface="VNI-Times"/>
                <a:cs typeface="VNI-Times"/>
              </a:rPr>
              <a:t> , </a:t>
            </a:r>
            <a:r>
              <a:rPr lang="en-US" b="1" dirty="0" err="1">
                <a:latin typeface="VNI-Times"/>
                <a:cs typeface="VNI-Times"/>
              </a:rPr>
              <a:t>maøu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saéc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chöõ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nghóa</a:t>
            </a:r>
            <a:r>
              <a:rPr lang="en-US" b="1" dirty="0">
                <a:latin typeface="VNI-Times"/>
                <a:cs typeface="VNI-Times"/>
              </a:rPr>
              <a:t>. </a:t>
            </a:r>
            <a:r>
              <a:rPr lang="en-US" b="1" dirty="0" err="1">
                <a:latin typeface="VNI-Times"/>
                <a:cs typeface="VNI-Times"/>
              </a:rPr>
              <a:t>Noù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laø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loïai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thieát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keá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hai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chieàu</a:t>
            </a:r>
            <a:r>
              <a:rPr lang="en-US" b="1" dirty="0">
                <a:latin typeface="VNI-Times"/>
                <a:cs typeface="VNI-Times"/>
              </a:rPr>
              <a:t>.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2* </a:t>
            </a:r>
            <a:r>
              <a:rPr lang="en-US" b="1" dirty="0" err="1">
                <a:latin typeface="VNI-Times"/>
                <a:cs typeface="VNI-Times"/>
              </a:rPr>
              <a:t>Thieát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keá</a:t>
            </a:r>
            <a:r>
              <a:rPr lang="en-US" b="1" dirty="0">
                <a:latin typeface="VNI-Times"/>
                <a:cs typeface="VNI-Times"/>
              </a:rPr>
              <a:t> Poster </a:t>
            </a:r>
            <a:r>
              <a:rPr lang="en-US" b="1" dirty="0" err="1">
                <a:latin typeface="VNI-Times"/>
                <a:cs typeface="VNI-Times"/>
              </a:rPr>
              <a:t>caàn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coù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caùch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nhìn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môùi,ñoäc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ñaùo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vaø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caùch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taïo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 smtClean="0">
                <a:latin typeface="VNI-Times"/>
                <a:cs typeface="VNI-Times"/>
              </a:rPr>
              <a:t>hình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 smtClean="0">
                <a:latin typeface="VNI-Times"/>
                <a:cs typeface="VNI-Times"/>
              </a:rPr>
              <a:t>thoâng</a:t>
            </a:r>
            <a:r>
              <a:rPr lang="en-US" b="1" smtClean="0">
                <a:latin typeface="VNI-Times"/>
                <a:cs typeface="VNI-Times"/>
              </a:rPr>
              <a:t> </a:t>
            </a:r>
            <a:r>
              <a:rPr lang="en-US" b="1" smtClean="0">
                <a:latin typeface="VNI-Times"/>
                <a:cs typeface="VNI-Times"/>
              </a:rPr>
              <a:t>   	</a:t>
            </a:r>
            <a:r>
              <a:rPr lang="en-US" b="1" smtClean="0">
                <a:latin typeface="VNI-Times"/>
                <a:cs typeface="VNI-Times"/>
              </a:rPr>
              <a:t>minh</a:t>
            </a:r>
            <a:r>
              <a:rPr lang="en-US" b="1" dirty="0" smtClean="0">
                <a:latin typeface="VNI-Times"/>
                <a:cs typeface="VNI-Times"/>
              </a:rPr>
              <a:t>, </a:t>
            </a:r>
            <a:r>
              <a:rPr lang="en-US" b="1" dirty="0" err="1" smtClean="0">
                <a:latin typeface="VNI-Times"/>
                <a:cs typeface="VNI-Times"/>
              </a:rPr>
              <a:t>deã</a:t>
            </a:r>
            <a:r>
              <a:rPr lang="en-US" b="1" dirty="0" smtClean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hieåu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haáp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daãn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thò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giaùc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töø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xa</a:t>
            </a:r>
            <a:r>
              <a:rPr lang="en-US" b="1" dirty="0">
                <a:latin typeface="VNI-Times"/>
                <a:cs typeface="VNI-Times"/>
              </a:rPr>
              <a:t>.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3*  Poster </a:t>
            </a:r>
            <a:r>
              <a:rPr lang="en-US" b="1" dirty="0" err="1">
                <a:latin typeface="VNI-Times"/>
                <a:cs typeface="VNI-Times"/>
              </a:rPr>
              <a:t>chính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trò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ñoøi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hoûi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söï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caån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troïng</a:t>
            </a:r>
            <a:r>
              <a:rPr lang="en-US" b="1" dirty="0">
                <a:latin typeface="VNI-Times"/>
                <a:cs typeface="VNI-Times"/>
              </a:rPr>
              <a:t> ,</a:t>
            </a:r>
            <a:r>
              <a:rPr lang="en-US" b="1" dirty="0" err="1">
                <a:latin typeface="VNI-Times"/>
                <a:cs typeface="VNI-Times"/>
              </a:rPr>
              <a:t>nghieâm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tuùc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veà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quan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ñieåm</a:t>
            </a:r>
            <a:r>
              <a:rPr lang="en-US" b="1" dirty="0">
                <a:latin typeface="VNI-Times"/>
                <a:cs typeface="VNI-Times"/>
              </a:rPr>
              <a:t>.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4* Poster  </a:t>
            </a:r>
            <a:r>
              <a:rPr lang="en-US" b="1" dirty="0" err="1">
                <a:latin typeface="VNI-Times"/>
                <a:cs typeface="VNI-Times"/>
              </a:rPr>
              <a:t>quaûng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caùo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thöông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maïi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caàn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coù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söïï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tham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khaûo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nhieàu,taïo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söï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haáp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daãn</a:t>
            </a:r>
            <a:r>
              <a:rPr lang="en-US" b="1" dirty="0">
                <a:latin typeface="VNI-Times"/>
                <a:cs typeface="VNI-Times"/>
              </a:rPr>
              <a:t> 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     </a:t>
            </a:r>
            <a:r>
              <a:rPr lang="en-US" b="1" dirty="0" err="1">
                <a:latin typeface="VNI-Times"/>
                <a:cs typeface="VNI-Times"/>
              </a:rPr>
              <a:t>töøng</a:t>
            </a:r>
            <a:r>
              <a:rPr lang="en-US" b="1" dirty="0">
                <a:latin typeface="VNI-Times"/>
                <a:cs typeface="VNI-Times"/>
              </a:rPr>
              <a:t> chi </a:t>
            </a:r>
            <a:r>
              <a:rPr lang="en-US" b="1" dirty="0" err="1">
                <a:latin typeface="VNI-Times"/>
                <a:cs typeface="VNI-Times"/>
              </a:rPr>
              <a:t>tieát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khoâng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gian</a:t>
            </a:r>
            <a:r>
              <a:rPr lang="en-US" b="1" dirty="0">
                <a:latin typeface="VNI-Times"/>
                <a:cs typeface="VNI-Times"/>
              </a:rPr>
              <a:t>…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5* </a:t>
            </a:r>
            <a:r>
              <a:rPr lang="en-US" b="1" dirty="0" err="1">
                <a:latin typeface="VNI-Times"/>
                <a:cs typeface="VNI-Times"/>
              </a:rPr>
              <a:t>Giaù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trò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cuûa</a:t>
            </a:r>
            <a:r>
              <a:rPr lang="en-US" b="1" dirty="0">
                <a:latin typeface="VNI-Times"/>
                <a:cs typeface="VNI-Times"/>
              </a:rPr>
              <a:t> Poster </a:t>
            </a:r>
            <a:r>
              <a:rPr lang="en-US" b="1" dirty="0" err="1">
                <a:latin typeface="VNI-Times"/>
                <a:cs typeface="VNI-Times"/>
              </a:rPr>
              <a:t>toàn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taïi</a:t>
            </a:r>
            <a:r>
              <a:rPr lang="en-US" b="1" dirty="0">
                <a:latin typeface="VNI-Times"/>
                <a:cs typeface="VNI-Times"/>
              </a:rPr>
              <a:t>  </a:t>
            </a:r>
            <a:r>
              <a:rPr lang="en-US" b="1" dirty="0" err="1">
                <a:latin typeface="VNI-Times"/>
                <a:cs typeface="VNI-Times"/>
              </a:rPr>
              <a:t>theo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caùc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yeâu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caàu</a:t>
            </a:r>
            <a:r>
              <a:rPr lang="en-US" b="1" dirty="0">
                <a:latin typeface="VNI-Times"/>
                <a:cs typeface="VNI-Times"/>
              </a:rPr>
              <a:t> : </a:t>
            </a:r>
            <a:r>
              <a:rPr lang="en-US" b="1" dirty="0" err="1">
                <a:latin typeface="VNI-Times"/>
                <a:cs typeface="VNI-Times"/>
              </a:rPr>
              <a:t>ñoäc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ñaùo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veà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caùch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nhìn</a:t>
            </a:r>
            <a:r>
              <a:rPr lang="en-US" b="1" dirty="0">
                <a:latin typeface="VNI-Times"/>
                <a:cs typeface="VNI-Times"/>
              </a:rPr>
              <a:t> 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    ( </a:t>
            </a:r>
            <a:r>
              <a:rPr lang="en-US" b="1" dirty="0" err="1">
                <a:latin typeface="VNI-Times"/>
                <a:cs typeface="VNI-Times"/>
              </a:rPr>
              <a:t>yù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töôûng</a:t>
            </a:r>
            <a:r>
              <a:rPr lang="en-US" b="1" dirty="0">
                <a:latin typeface="VNI-Times"/>
                <a:cs typeface="VNI-Times"/>
              </a:rPr>
              <a:t> ), </a:t>
            </a:r>
            <a:r>
              <a:rPr lang="en-US" b="1" dirty="0" err="1">
                <a:latin typeface="VNI-Times"/>
                <a:cs typeface="VNI-Times"/>
              </a:rPr>
              <a:t>tinh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loïc,haøm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suùc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veà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ngoân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ngöõ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ñeïp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vaø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haáp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daãn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thò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giaùc</a:t>
            </a:r>
            <a:r>
              <a:rPr lang="en-US" b="1" dirty="0">
                <a:latin typeface="VNI-Times"/>
                <a:cs typeface="VNI-Times"/>
              </a:rPr>
              <a:t>.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     </a:t>
            </a:r>
            <a:r>
              <a:rPr lang="en-US" b="1" dirty="0" err="1">
                <a:latin typeface="VNI-Times"/>
                <a:cs typeface="VNI-Times"/>
              </a:rPr>
              <a:t>Tuy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nhieân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vì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laø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taùc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phaåm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ñöôïc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saùng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taùc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cho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moät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thôøi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ñieåm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nhaát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ñònh,cho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neân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giaù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trò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söû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duïng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cuûa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noù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khoâng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laâu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daøi</a:t>
            </a:r>
            <a:r>
              <a:rPr lang="en-US" b="1" dirty="0">
                <a:latin typeface="VNI-Times"/>
                <a:cs typeface="VNI-Times"/>
              </a:rPr>
              <a:t>.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     </a:t>
            </a:r>
            <a:r>
              <a:rPr lang="en-US" b="1" dirty="0" err="1">
                <a:latin typeface="VNI-Times"/>
                <a:cs typeface="VNI-Times"/>
              </a:rPr>
              <a:t>Duø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vaäy,moät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Poster,Affiche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ñeïp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vaãn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ñöôïc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löu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tröõ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vaø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coi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nhö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laø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moät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taùc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phaåm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cuûa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ngheä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thuaät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ñoà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hoïa</a:t>
            </a:r>
            <a:r>
              <a:rPr lang="en-US" b="1" dirty="0">
                <a:latin typeface="VNI-Times"/>
                <a:cs typeface="VNI-Times"/>
              </a:rPr>
              <a:t>./.</a:t>
            </a:r>
            <a:endParaRPr lang="en-US" dirty="0">
              <a:latin typeface="VNI-Times"/>
              <a:cs typeface="VNI-Time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4_russ_po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404950"/>
            <a:ext cx="2609850" cy="3810000"/>
          </a:xfrm>
          <a:prstGeom prst="rect">
            <a:avLst/>
          </a:prstGeom>
        </p:spPr>
      </p:pic>
      <p:pic>
        <p:nvPicPr>
          <p:cNvPr id="5" name="Picture 4" descr="0007_russ_pos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1404950"/>
            <a:ext cx="2511425" cy="3810000"/>
          </a:xfrm>
          <a:prstGeom prst="rect">
            <a:avLst/>
          </a:prstGeom>
        </p:spPr>
      </p:pic>
      <p:pic>
        <p:nvPicPr>
          <p:cNvPr id="6" name="Picture 5" descr="0012_russ_pos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79" y="1404950"/>
            <a:ext cx="2714625" cy="381000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62000" y="685800"/>
            <a:ext cx="6858000" cy="461665"/>
          </a:xfrm>
          <a:prstGeom prst="rect">
            <a:avLst/>
          </a:prstGeom>
          <a:effectLst>
            <a:outerShdw blurRad="101600" dist="38100" dir="5400000" rotWithShape="0">
              <a:srgbClr val="000000">
                <a:alpha val="7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latin typeface="VNI-Times"/>
                <a:cs typeface="VNI-Times"/>
              </a:rPr>
              <a:t>Affiche</a:t>
            </a:r>
            <a:r>
              <a:rPr lang="en-US" sz="2400" b="1" dirty="0" smtClean="0">
                <a:latin typeface="VNI-Times"/>
                <a:cs typeface="VNI-Times"/>
              </a:rPr>
              <a:t> </a:t>
            </a:r>
            <a:r>
              <a:rPr lang="en-US" sz="2400" b="1" dirty="0" err="1" smtClean="0">
                <a:latin typeface="VNI-Times"/>
                <a:cs typeface="VNI-Times"/>
              </a:rPr>
              <a:t>Tham</a:t>
            </a:r>
            <a:r>
              <a:rPr lang="en-US" sz="2400" b="1" dirty="0" smtClean="0">
                <a:latin typeface="VNI-Times"/>
                <a:cs typeface="VNI-Times"/>
              </a:rPr>
              <a:t> </a:t>
            </a:r>
            <a:r>
              <a:rPr lang="en-US" sz="2400" b="1" dirty="0" err="1" smtClean="0">
                <a:latin typeface="VNI-Times"/>
                <a:cs typeface="VNI-Times"/>
              </a:rPr>
              <a:t>khảo</a:t>
            </a:r>
            <a:endParaRPr lang="en-US" sz="2400" dirty="0">
              <a:latin typeface="VNI-Times"/>
              <a:cs typeface="VNI-Times"/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33_russ_po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476388"/>
            <a:ext cx="2724150" cy="3810000"/>
          </a:xfrm>
          <a:prstGeom prst="rect">
            <a:avLst/>
          </a:prstGeom>
        </p:spPr>
      </p:pic>
      <p:pic>
        <p:nvPicPr>
          <p:cNvPr id="5" name="Picture 4" descr="0047_russ_pos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453" y="1476388"/>
            <a:ext cx="2714625" cy="3810000"/>
          </a:xfrm>
          <a:prstGeom prst="rect">
            <a:avLst/>
          </a:prstGeom>
        </p:spPr>
      </p:pic>
      <p:pic>
        <p:nvPicPr>
          <p:cNvPr id="7" name="Picture 6" descr="0065_russ_pos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266" y="1476388"/>
            <a:ext cx="2746375" cy="38100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3_russ_po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196" y="1465336"/>
            <a:ext cx="2902133" cy="4063663"/>
          </a:xfrm>
          <a:prstGeom prst="rect">
            <a:avLst/>
          </a:prstGeom>
        </p:spPr>
      </p:pic>
      <p:pic>
        <p:nvPicPr>
          <p:cNvPr id="3" name="Picture 2" descr="0066_russ_pos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418999"/>
            <a:ext cx="2817473" cy="4063663"/>
          </a:xfrm>
          <a:prstGeom prst="rect">
            <a:avLst/>
          </a:prstGeom>
        </p:spPr>
      </p:pic>
      <p:pic>
        <p:nvPicPr>
          <p:cNvPr id="4" name="Picture 3" descr="0067_russ_pos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653" y="1465336"/>
            <a:ext cx="2919065" cy="4063663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71_russ_po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673418"/>
            <a:ext cx="3810000" cy="2727325"/>
          </a:xfrm>
          <a:prstGeom prst="rect">
            <a:avLst/>
          </a:prstGeom>
        </p:spPr>
      </p:pic>
      <p:pic>
        <p:nvPicPr>
          <p:cNvPr id="4" name="Picture 3" descr="0072_russ_pos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642918"/>
            <a:ext cx="4099355" cy="5787325"/>
          </a:xfrm>
          <a:prstGeom prst="rect">
            <a:avLst/>
          </a:prstGeom>
        </p:spPr>
      </p:pic>
      <p:pic>
        <p:nvPicPr>
          <p:cNvPr id="6" name="Picture 5" descr="0079_russ_pos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642918"/>
            <a:ext cx="3810000" cy="27305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85800"/>
            <a:ext cx="2438400" cy="369332"/>
          </a:xfrm>
          <a:prstGeom prst="rect">
            <a:avLst/>
          </a:prstGeom>
          <a:solidFill>
            <a:srgbClr val="A70000"/>
          </a:solidFill>
          <a:effectLst>
            <a:outerShdw blurRad="101600" dist="38100" dir="5400000" rotWithShape="0">
              <a:srgbClr val="000000">
                <a:alpha val="7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I/ PHAÀN MÔÛ ÑAÀU</a:t>
            </a:r>
            <a:r>
              <a:rPr lang="en-US" dirty="0">
                <a:latin typeface="VNI-Times"/>
                <a:cs typeface="VNI-Times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8077200" cy="3478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err="1">
                <a:latin typeface="VNI-Times"/>
                <a:cs typeface="VNI-Times"/>
              </a:rPr>
              <a:t>Ngheä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thuaät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truyeàn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thoâng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bao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goàm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nhieàu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laõnh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vöïc</a:t>
            </a:r>
            <a:r>
              <a:rPr lang="en-US" dirty="0">
                <a:latin typeface="VNI-Times"/>
                <a:cs typeface="VNI-Times"/>
              </a:rPr>
              <a:t>, </a:t>
            </a:r>
            <a:r>
              <a:rPr lang="en-US" dirty="0" err="1">
                <a:latin typeface="VNI-Times"/>
                <a:cs typeface="VNI-Times"/>
              </a:rPr>
              <a:t>ngoân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ngöõ</a:t>
            </a:r>
            <a:r>
              <a:rPr lang="en-US" dirty="0">
                <a:latin typeface="VNI-Times"/>
                <a:cs typeface="VNI-Times"/>
              </a:rPr>
              <a:t>, </a:t>
            </a:r>
            <a:r>
              <a:rPr lang="en-US" dirty="0" err="1">
                <a:latin typeface="VNI-Times"/>
                <a:cs typeface="VNI-Times"/>
              </a:rPr>
              <a:t>theå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loaïi</a:t>
            </a:r>
            <a:r>
              <a:rPr lang="en-US" dirty="0">
                <a:latin typeface="VNI-Times"/>
                <a:cs typeface="VNI-Time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err="1">
                <a:latin typeface="VNI-Times"/>
                <a:cs typeface="VNI-Times"/>
              </a:rPr>
              <a:t>Myõ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thuaät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vaø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taát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caû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caùc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chuyeân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ngaønh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cuûa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noù</a:t>
            </a:r>
            <a:r>
              <a:rPr lang="en-US" dirty="0">
                <a:latin typeface="VNI-Times"/>
                <a:cs typeface="VNI-Times"/>
              </a:rPr>
              <a:t>  </a:t>
            </a:r>
            <a:r>
              <a:rPr lang="en-US" dirty="0" err="1">
                <a:latin typeface="VNI-Times"/>
                <a:cs typeface="VNI-Times"/>
              </a:rPr>
              <a:t>thuoäc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laõnh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vöïc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truyeàn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thoâng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thò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giaùc</a:t>
            </a:r>
            <a:r>
              <a:rPr lang="en-US" dirty="0">
                <a:latin typeface="VNI-Times"/>
                <a:cs typeface="VNI-Times"/>
              </a:rPr>
              <a:t>. Cho </a:t>
            </a:r>
            <a:r>
              <a:rPr lang="en-US" dirty="0" err="1">
                <a:latin typeface="VNI-Times"/>
                <a:cs typeface="VNI-Times"/>
              </a:rPr>
              <a:t>neân</a:t>
            </a:r>
            <a:r>
              <a:rPr lang="en-US" dirty="0">
                <a:latin typeface="VNI-Times"/>
                <a:cs typeface="VNI-Times"/>
              </a:rPr>
              <a:t>, </a:t>
            </a:r>
            <a:r>
              <a:rPr lang="en-US" dirty="0" err="1">
                <a:latin typeface="VNI-Times"/>
                <a:cs typeface="VNI-Times"/>
              </a:rPr>
              <a:t>vieäc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saùng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taùc</a:t>
            </a:r>
            <a:r>
              <a:rPr lang="en-US" dirty="0">
                <a:latin typeface="VNI-Times"/>
                <a:cs typeface="VNI-Times"/>
              </a:rPr>
              <a:t>, </a:t>
            </a:r>
            <a:r>
              <a:rPr lang="en-US" dirty="0" err="1">
                <a:latin typeface="VNI-Times"/>
                <a:cs typeface="VNI-Times"/>
              </a:rPr>
              <a:t>nghieân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cöùu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tö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duy</a:t>
            </a:r>
            <a:r>
              <a:rPr lang="en-US" dirty="0">
                <a:latin typeface="VNI-Times"/>
                <a:cs typeface="VNI-Times"/>
              </a:rPr>
              <a:t>, </a:t>
            </a:r>
            <a:r>
              <a:rPr lang="en-US" dirty="0" err="1">
                <a:latin typeface="VNI-Times"/>
                <a:cs typeface="VNI-Times"/>
              </a:rPr>
              <a:t>saùng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taùc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loaïi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hình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naøy</a:t>
            </a:r>
            <a:r>
              <a:rPr lang="en-US" dirty="0">
                <a:latin typeface="VNI-Times"/>
                <a:cs typeface="VNI-Times"/>
              </a:rPr>
              <a:t> ,</a:t>
            </a:r>
            <a:r>
              <a:rPr lang="en-US" dirty="0" err="1">
                <a:latin typeface="VNI-Times"/>
                <a:cs typeface="VNI-Times"/>
              </a:rPr>
              <a:t>phaûi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coù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moät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soá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kieán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thöùc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cô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baûn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veà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ngoân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ngöõ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thò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giaùc</a:t>
            </a:r>
            <a:r>
              <a:rPr lang="en-US" dirty="0">
                <a:latin typeface="VNI-Times"/>
                <a:cs typeface="VNI-Time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>
                <a:latin typeface="VNI-Times"/>
                <a:cs typeface="VNI-Times"/>
              </a:rPr>
              <a:t>Poster, </a:t>
            </a:r>
            <a:r>
              <a:rPr lang="en-US" dirty="0" err="1">
                <a:latin typeface="VNI-Times"/>
                <a:cs typeface="VNI-Times"/>
              </a:rPr>
              <a:t>Affiche,tranh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coå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ñoäng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laø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loïai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ngoân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ngöõ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truyeàn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thoâng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mang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tính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chaát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phoå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caäp</a:t>
            </a:r>
            <a:r>
              <a:rPr lang="en-US" dirty="0">
                <a:latin typeface="VNI-Times"/>
                <a:cs typeface="VNI-Times"/>
              </a:rPr>
              <a:t>, </a:t>
            </a:r>
            <a:r>
              <a:rPr lang="en-US" dirty="0" err="1">
                <a:latin typeface="VNI-Times"/>
                <a:cs typeface="VNI-Times"/>
              </a:rPr>
              <a:t>nhö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raát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coù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hieäu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quaû</a:t>
            </a:r>
            <a:r>
              <a:rPr lang="en-US" dirty="0">
                <a:latin typeface="VNI-Times"/>
                <a:cs typeface="VNI-Time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err="1">
                <a:latin typeface="VNI-Times"/>
                <a:cs typeface="VNI-Times"/>
              </a:rPr>
              <a:t>Poster,Affiche</a:t>
            </a:r>
            <a:r>
              <a:rPr lang="en-US" dirty="0">
                <a:latin typeface="VNI-Times"/>
                <a:cs typeface="VNI-Times"/>
              </a:rPr>
              <a:t>, </a:t>
            </a:r>
            <a:r>
              <a:rPr lang="en-US" dirty="0" err="1">
                <a:latin typeface="VNI-Times"/>
                <a:cs typeface="VNI-Times"/>
              </a:rPr>
              <a:t>Bích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chöông</a:t>
            </a:r>
            <a:r>
              <a:rPr lang="en-US" dirty="0">
                <a:latin typeface="VNI-Times"/>
                <a:cs typeface="VNI-Times"/>
              </a:rPr>
              <a:t> , </a:t>
            </a:r>
            <a:r>
              <a:rPr lang="en-US" dirty="0" err="1">
                <a:latin typeface="VNI-Times"/>
                <a:cs typeface="VNI-Times"/>
              </a:rPr>
              <a:t>Tranh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coå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ñoäng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laø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nhöõng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thuaät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ngöõ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gioáng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nhau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vaø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coù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nhöõng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ñieåm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khaùc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nhau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raát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cô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baûn</a:t>
            </a:r>
            <a:r>
              <a:rPr lang="en-US" dirty="0">
                <a:latin typeface="VNI-Times"/>
                <a:cs typeface="VNI-Time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err="1">
                <a:latin typeface="VNI-Times"/>
                <a:cs typeface="VNI-Times"/>
              </a:rPr>
              <a:t>Thieát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keá</a:t>
            </a:r>
            <a:r>
              <a:rPr lang="en-US" dirty="0">
                <a:latin typeface="VNI-Times"/>
                <a:cs typeface="VNI-Times"/>
              </a:rPr>
              <a:t> Poster, </a:t>
            </a:r>
            <a:r>
              <a:rPr lang="en-US" dirty="0" err="1">
                <a:latin typeface="VNI-Times"/>
                <a:cs typeface="VNI-Times"/>
              </a:rPr>
              <a:t>Affiche</a:t>
            </a:r>
            <a:r>
              <a:rPr lang="en-US" dirty="0">
                <a:latin typeface="VNI-Times"/>
                <a:cs typeface="VNI-Times"/>
              </a:rPr>
              <a:t> , </a:t>
            </a:r>
            <a:r>
              <a:rPr lang="en-US" dirty="0" err="1">
                <a:latin typeface="VNI-Times"/>
                <a:cs typeface="VNI-Times"/>
              </a:rPr>
              <a:t>bích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chöông</a:t>
            </a:r>
            <a:r>
              <a:rPr lang="en-US" dirty="0">
                <a:latin typeface="VNI-Times"/>
                <a:cs typeface="VNI-Times"/>
              </a:rPr>
              <a:t> hay </a:t>
            </a:r>
            <a:r>
              <a:rPr lang="en-US" dirty="0" err="1">
                <a:latin typeface="VNI-Times"/>
                <a:cs typeface="VNI-Times"/>
              </a:rPr>
              <a:t>tranh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coå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ñoäng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laø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loaïi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hình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thieát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keá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hai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chieàu</a:t>
            </a:r>
            <a:r>
              <a:rPr lang="en-US" dirty="0">
                <a:latin typeface="VNI-Times"/>
                <a:cs typeface="VNI-Time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endParaRPr lang="en-US" dirty="0">
              <a:latin typeface="VNI-Times"/>
              <a:cs typeface="VNI-Time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75_russ_po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404950"/>
            <a:ext cx="2682875" cy="3810000"/>
          </a:xfrm>
          <a:prstGeom prst="rect">
            <a:avLst/>
          </a:prstGeom>
        </p:spPr>
      </p:pic>
      <p:pic>
        <p:nvPicPr>
          <p:cNvPr id="4" name="Picture 3" descr="0089_russ_pos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722" y="1404950"/>
            <a:ext cx="2768600" cy="3810000"/>
          </a:xfrm>
          <a:prstGeom prst="rect">
            <a:avLst/>
          </a:prstGeom>
        </p:spPr>
      </p:pic>
      <p:pic>
        <p:nvPicPr>
          <p:cNvPr id="5" name="Picture 4" descr="0096_russ_pos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67" y="1404950"/>
            <a:ext cx="2695575" cy="38100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04_russ_po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52" y="1419000"/>
            <a:ext cx="2686050" cy="3810000"/>
          </a:xfrm>
          <a:prstGeom prst="rect">
            <a:avLst/>
          </a:prstGeom>
        </p:spPr>
      </p:pic>
      <p:pic>
        <p:nvPicPr>
          <p:cNvPr id="4" name="Picture 3" descr="0108_russ_pos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1419000"/>
            <a:ext cx="2720975" cy="3810000"/>
          </a:xfrm>
          <a:prstGeom prst="rect">
            <a:avLst/>
          </a:prstGeom>
        </p:spPr>
      </p:pic>
      <p:pic>
        <p:nvPicPr>
          <p:cNvPr id="5" name="Picture 4" descr="0110_russ_pos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22" y="1419000"/>
            <a:ext cx="2819400" cy="38100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11_russ_po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65" y="1176388"/>
            <a:ext cx="2914675" cy="4110000"/>
          </a:xfrm>
          <a:prstGeom prst="rect">
            <a:avLst/>
          </a:prstGeom>
        </p:spPr>
      </p:pic>
      <p:pic>
        <p:nvPicPr>
          <p:cNvPr id="4" name="Picture 3" descr="0112_russ_pos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521" y="1176388"/>
            <a:ext cx="2918100" cy="4110000"/>
          </a:xfrm>
          <a:prstGeom prst="rect">
            <a:avLst/>
          </a:prstGeom>
        </p:spPr>
      </p:pic>
      <p:pic>
        <p:nvPicPr>
          <p:cNvPr id="5" name="Picture 4" descr="0114_russ_pos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443" y="1176388"/>
            <a:ext cx="2887275" cy="41100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8_russ_po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269000"/>
            <a:ext cx="3031700" cy="4260000"/>
          </a:xfrm>
          <a:prstGeom prst="rect">
            <a:avLst/>
          </a:prstGeom>
        </p:spPr>
      </p:pic>
      <p:pic>
        <p:nvPicPr>
          <p:cNvPr id="3" name="Picture 2" descr="0117_russ_pos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606" y="1269000"/>
            <a:ext cx="2701550" cy="4260000"/>
          </a:xfrm>
          <a:prstGeom prst="rect">
            <a:avLst/>
          </a:prstGeom>
        </p:spPr>
      </p:pic>
      <p:pic>
        <p:nvPicPr>
          <p:cNvPr id="4" name="Picture 3" descr="0123_russ_pos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924" y="1269000"/>
            <a:ext cx="2886150" cy="42600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34_russ_po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867" y="1419000"/>
            <a:ext cx="2720975" cy="3810000"/>
          </a:xfrm>
          <a:prstGeom prst="rect">
            <a:avLst/>
          </a:prstGeom>
        </p:spPr>
      </p:pic>
      <p:pic>
        <p:nvPicPr>
          <p:cNvPr id="3" name="Picture 2" descr="0147_russ_pos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1419000"/>
            <a:ext cx="2676525" cy="3810000"/>
          </a:xfrm>
          <a:prstGeom prst="rect">
            <a:avLst/>
          </a:prstGeom>
        </p:spPr>
      </p:pic>
      <p:pic>
        <p:nvPicPr>
          <p:cNvPr id="4" name="Picture 3" descr="0155_russ_pos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1419000"/>
            <a:ext cx="2790825" cy="38100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78_russ_po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285860"/>
            <a:ext cx="2720975" cy="3810000"/>
          </a:xfrm>
          <a:prstGeom prst="rect">
            <a:avLst/>
          </a:prstGeom>
        </p:spPr>
      </p:pic>
      <p:pic>
        <p:nvPicPr>
          <p:cNvPr id="3" name="Picture 2" descr="0185_russ_pos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167" y="1285860"/>
            <a:ext cx="2733675" cy="3810000"/>
          </a:xfrm>
          <a:prstGeom prst="rect">
            <a:avLst/>
          </a:prstGeom>
        </p:spPr>
      </p:pic>
      <p:pic>
        <p:nvPicPr>
          <p:cNvPr id="4" name="Picture 3" descr="0187_russ_pos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78" y="1285860"/>
            <a:ext cx="2689225" cy="38100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88_russ_po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476388"/>
            <a:ext cx="2828925" cy="3810000"/>
          </a:xfrm>
          <a:prstGeom prst="rect">
            <a:avLst/>
          </a:prstGeom>
        </p:spPr>
      </p:pic>
      <p:pic>
        <p:nvPicPr>
          <p:cNvPr id="3" name="Picture 2" descr="0199_russ_pos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1476388"/>
            <a:ext cx="2695575" cy="3810000"/>
          </a:xfrm>
          <a:prstGeom prst="rect">
            <a:avLst/>
          </a:prstGeom>
        </p:spPr>
      </p:pic>
      <p:pic>
        <p:nvPicPr>
          <p:cNvPr id="5" name="Picture 4" descr="207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814" y="1476388"/>
            <a:ext cx="3005917" cy="38100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783519"/>
            <a:ext cx="4207524" cy="5290962"/>
          </a:xfrm>
          <a:prstGeom prst="rect">
            <a:avLst/>
          </a:prstGeom>
        </p:spPr>
      </p:pic>
      <p:pic>
        <p:nvPicPr>
          <p:cNvPr id="3" name="Picture 2" descr="208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701" y="783519"/>
            <a:ext cx="4182579" cy="5290962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ic0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428628"/>
            <a:ext cx="4109229" cy="5929330"/>
          </a:xfrm>
          <a:prstGeom prst="rect">
            <a:avLst/>
          </a:prstGeom>
        </p:spPr>
      </p:pic>
      <p:pic>
        <p:nvPicPr>
          <p:cNvPr id="15" name="Picture 14" descr="pic1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233" y="428628"/>
            <a:ext cx="4173047" cy="592933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84" y="419096"/>
            <a:ext cx="3968059" cy="5938862"/>
          </a:xfrm>
          <a:prstGeom prst="rect">
            <a:avLst/>
          </a:prstGeom>
        </p:spPr>
      </p:pic>
      <p:pic>
        <p:nvPicPr>
          <p:cNvPr id="5" name="Picture 4" descr="pic0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50" y="328361"/>
            <a:ext cx="4143392" cy="5938862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85800"/>
            <a:ext cx="4495800" cy="369332"/>
          </a:xfrm>
          <a:prstGeom prst="rect">
            <a:avLst/>
          </a:prstGeom>
          <a:effectLst>
            <a:outerShdw blurRad="101600" dist="38100" dir="5400000" rotWithShape="0">
              <a:srgbClr val="000000">
                <a:alpha val="7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II/ ÑÒNH NGHÓA THUAÄT NGÖÕ:</a:t>
            </a:r>
            <a:endParaRPr lang="en-US" dirty="0">
              <a:latin typeface="VNI-Times"/>
              <a:cs typeface="VNI-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4495800" cy="8001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A/ Thuaät ngöõ Afiiche :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Danh töø Affiche, ñoäng töø afficher,</a:t>
            </a:r>
          </a:p>
          <a:p>
            <a:pPr>
              <a:spcAft>
                <a:spcPts val="1200"/>
              </a:spcAft>
            </a:pP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247900"/>
            <a:ext cx="5105400" cy="723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B/ Thuaät ngöõ Bích chöông: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Bích vaø chöông, Bích chöông laø gì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3048000"/>
            <a:ext cx="6629400" cy="9223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C/ Tranh Coå ñoäng :  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Panneau de Propagande, Propaganda Poster, Political Poster.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Coå</a:t>
            </a: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( Coå vuõ ) vaø</a:t>
            </a: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ñoäng ( ñoäng vieân ) .</a:t>
            </a:r>
          </a:p>
          <a:p>
            <a:pPr>
              <a:spcAft>
                <a:spcPts val="600"/>
              </a:spcAft>
            </a:pP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4043363"/>
            <a:ext cx="8153400" cy="258603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D/ </a:t>
            </a:r>
            <a:r>
              <a:rPr lang="en-US" b="1" dirty="0" err="1">
                <a:latin typeface="VNI-Times"/>
                <a:cs typeface="VNI-Times"/>
              </a:rPr>
              <a:t>Caùc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thuaät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ngöõ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lieân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quan</a:t>
            </a:r>
            <a:r>
              <a:rPr lang="en-US" b="1" dirty="0">
                <a:latin typeface="VNI-Times"/>
                <a:cs typeface="VNI-Times"/>
              </a:rPr>
              <a:t> :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VNI-Times"/>
                <a:cs typeface="VNI-Times"/>
              </a:rPr>
              <a:t>   </a:t>
            </a:r>
            <a:r>
              <a:rPr lang="en-US" dirty="0" err="1">
                <a:latin typeface="VNI-Times"/>
                <a:cs typeface="VNI-Times"/>
              </a:rPr>
              <a:t>Cuoäc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Caùch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maïng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Thaùng</a:t>
            </a:r>
            <a:r>
              <a:rPr lang="en-US" dirty="0">
                <a:latin typeface="VNI-Times"/>
                <a:cs typeface="VNI-Times"/>
              </a:rPr>
              <a:t> 10 </a:t>
            </a:r>
            <a:r>
              <a:rPr lang="en-US" dirty="0" err="1">
                <a:latin typeface="VNI-Times"/>
                <a:cs typeface="VNI-Times"/>
              </a:rPr>
              <a:t>Nga</a:t>
            </a:r>
            <a:r>
              <a:rPr lang="en-US" dirty="0">
                <a:latin typeface="VNI-Times"/>
                <a:cs typeface="VNI-Times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VNI-Times"/>
                <a:cs typeface="VNI-Times"/>
              </a:rPr>
              <a:t>   </a:t>
            </a:r>
            <a:r>
              <a:rPr lang="en-US" dirty="0" err="1">
                <a:latin typeface="VNI-Times"/>
                <a:cs typeface="VNI-Times"/>
              </a:rPr>
              <a:t>Thuaät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ngöõ</a:t>
            </a:r>
            <a:r>
              <a:rPr lang="en-US" dirty="0">
                <a:latin typeface="VNI-Times"/>
                <a:cs typeface="VNI-Times"/>
              </a:rPr>
              <a:t> “ Agitation, </a:t>
            </a:r>
            <a:r>
              <a:rPr lang="en-US" dirty="0" err="1">
                <a:latin typeface="VNI-Times"/>
                <a:cs typeface="VNI-Times"/>
              </a:rPr>
              <a:t>ñoäng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töø</a:t>
            </a:r>
            <a:r>
              <a:rPr lang="en-US" dirty="0">
                <a:latin typeface="VNI-Times"/>
                <a:cs typeface="VNI-Times"/>
              </a:rPr>
              <a:t> “ </a:t>
            </a:r>
            <a:r>
              <a:rPr lang="en-US" dirty="0" err="1">
                <a:latin typeface="VNI-Times"/>
                <a:cs typeface="VNI-Times"/>
              </a:rPr>
              <a:t>Agiter</a:t>
            </a:r>
            <a:r>
              <a:rPr lang="en-US" dirty="0">
                <a:latin typeface="VNI-Times"/>
                <a:cs typeface="VNI-Times"/>
              </a:rPr>
              <a:t>”, </a:t>
            </a:r>
            <a:r>
              <a:rPr lang="en-US" dirty="0" err="1">
                <a:latin typeface="VNI-Times"/>
                <a:cs typeface="VNI-Times"/>
              </a:rPr>
              <a:t>Agitatsiya</a:t>
            </a:r>
            <a:r>
              <a:rPr lang="en-US" dirty="0">
                <a:latin typeface="VNI-Times"/>
                <a:cs typeface="VNI-Times"/>
              </a:rPr>
              <a:t>( </a:t>
            </a:r>
            <a:r>
              <a:rPr lang="en-US" dirty="0" err="1">
                <a:latin typeface="VNI-Times"/>
                <a:cs typeface="VNI-Times"/>
              </a:rPr>
              <a:t>chöõ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Nga</a:t>
            </a:r>
            <a:r>
              <a:rPr lang="en-US" dirty="0">
                <a:latin typeface="VNI-Times"/>
                <a:cs typeface="VNI-Times"/>
              </a:rPr>
              <a:t> 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VNI-Times"/>
                <a:cs typeface="VNI-Times"/>
              </a:rPr>
              <a:t>   </a:t>
            </a:r>
            <a:r>
              <a:rPr lang="en-US" dirty="0" err="1">
                <a:latin typeface="VNI-Times"/>
                <a:cs typeface="VNI-Times"/>
              </a:rPr>
              <a:t>Thuaät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ngöõ</a:t>
            </a:r>
            <a:r>
              <a:rPr lang="en-US" dirty="0">
                <a:latin typeface="VNI-Times"/>
                <a:cs typeface="VNI-Times"/>
              </a:rPr>
              <a:t> “ Propaganda”.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VNI-Times"/>
                <a:cs typeface="VNI-Times"/>
              </a:rPr>
              <a:t>   </a:t>
            </a:r>
            <a:r>
              <a:rPr lang="en-US" dirty="0" err="1">
                <a:latin typeface="VNI-Times"/>
                <a:cs typeface="VNI-Times"/>
              </a:rPr>
              <a:t>Caùch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vieát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taét</a:t>
            </a:r>
            <a:r>
              <a:rPr lang="en-US" dirty="0">
                <a:latin typeface="VNI-Times"/>
                <a:cs typeface="VNI-Times"/>
              </a:rPr>
              <a:t> : </a:t>
            </a:r>
            <a:r>
              <a:rPr lang="en-US" dirty="0" err="1">
                <a:latin typeface="VNI-Times"/>
                <a:cs typeface="VNI-Times"/>
              </a:rPr>
              <a:t>Agit</a:t>
            </a:r>
            <a:r>
              <a:rPr lang="en-US" dirty="0">
                <a:latin typeface="VNI-Times"/>
                <a:cs typeface="VNI-Times"/>
              </a:rPr>
              <a:t> ( </a:t>
            </a:r>
            <a:r>
              <a:rPr lang="en-US" dirty="0" err="1">
                <a:latin typeface="VNI-Times"/>
                <a:cs typeface="VNI-Times"/>
              </a:rPr>
              <a:t>töø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Agiter</a:t>
            </a:r>
            <a:r>
              <a:rPr lang="en-US" dirty="0">
                <a:latin typeface="VNI-Times"/>
                <a:cs typeface="VNI-Times"/>
              </a:rPr>
              <a:t>), Prop ( </a:t>
            </a:r>
            <a:r>
              <a:rPr lang="en-US" dirty="0" err="1">
                <a:latin typeface="VNI-Times"/>
                <a:cs typeface="VNI-Times"/>
              </a:rPr>
              <a:t>töø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chöõ</a:t>
            </a:r>
            <a:r>
              <a:rPr lang="en-US" dirty="0">
                <a:latin typeface="VNI-Times"/>
                <a:cs typeface="VNI-Times"/>
              </a:rPr>
              <a:t> Propaganda),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VNI-Times"/>
                <a:cs typeface="VNI-Times"/>
              </a:rPr>
              <a:t>   </a:t>
            </a:r>
            <a:r>
              <a:rPr lang="en-US" dirty="0" err="1">
                <a:latin typeface="VNI-Times"/>
                <a:cs typeface="VNI-Times"/>
              </a:rPr>
              <a:t>Thuaät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gheùp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töï</a:t>
            </a:r>
            <a:r>
              <a:rPr lang="en-US" dirty="0">
                <a:latin typeface="VNI-Times"/>
                <a:cs typeface="VNI-Times"/>
              </a:rPr>
              <a:t> “ Agitprop” .( </a:t>
            </a:r>
            <a:r>
              <a:rPr lang="en-US" dirty="0" err="1">
                <a:latin typeface="VNI-Times"/>
                <a:cs typeface="VNI-Times"/>
              </a:rPr>
              <a:t>gheùp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töø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hai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chöõ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noùi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treân</a:t>
            </a:r>
            <a:r>
              <a:rPr lang="en-US" dirty="0">
                <a:latin typeface="VNI-Times"/>
                <a:cs typeface="VNI-Times"/>
              </a:rPr>
              <a:t> 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VNI-Times"/>
                <a:cs typeface="VNI-Times"/>
              </a:rPr>
              <a:t>   Agitprop = </a:t>
            </a:r>
            <a:r>
              <a:rPr lang="en-US" dirty="0" err="1">
                <a:latin typeface="VNI-Times"/>
                <a:cs typeface="VNI-Times"/>
              </a:rPr>
              <a:t>Agitatsiya</a:t>
            </a:r>
            <a:r>
              <a:rPr lang="en-US" dirty="0">
                <a:latin typeface="VNI-Times"/>
                <a:cs typeface="VNI-Times"/>
              </a:rPr>
              <a:t> Propaganda, Agitation Propaganda.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VNI-Times"/>
                <a:cs typeface="VNI-Times"/>
              </a:rPr>
              <a:t>   </a:t>
            </a:r>
            <a:r>
              <a:rPr lang="en-US" dirty="0" err="1">
                <a:latin typeface="VNI-Times"/>
                <a:cs typeface="VNI-Times"/>
              </a:rPr>
              <a:t>Thuaät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ngöõ</a:t>
            </a:r>
            <a:r>
              <a:rPr lang="en-US" dirty="0">
                <a:latin typeface="VNI-Times"/>
                <a:cs typeface="VNI-Times"/>
              </a:rPr>
              <a:t> Agitprop </a:t>
            </a:r>
            <a:r>
              <a:rPr lang="en-US" dirty="0" err="1">
                <a:latin typeface="VNI-Times"/>
                <a:cs typeface="VNI-Times"/>
              </a:rPr>
              <a:t>byuro</a:t>
            </a:r>
            <a:r>
              <a:rPr lang="en-US" dirty="0">
                <a:latin typeface="VNI-Times"/>
                <a:cs typeface="VNI-Times"/>
              </a:rPr>
              <a:t>= </a:t>
            </a:r>
            <a:r>
              <a:rPr lang="en-US" dirty="0" err="1">
                <a:latin typeface="VNI-Times"/>
                <a:cs typeface="VNI-Times"/>
              </a:rPr>
              <a:t>Burreau</a:t>
            </a:r>
            <a:r>
              <a:rPr lang="en-US" dirty="0">
                <a:latin typeface="VNI-Times"/>
                <a:cs typeface="VNI-Times"/>
              </a:rPr>
              <a:t> of Agitation and Propaganda “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endParaRPr lang="en-US" dirty="0">
              <a:latin typeface="VNI-Times"/>
              <a:cs typeface="VNI-Time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0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57232"/>
            <a:ext cx="3828694" cy="5411221"/>
          </a:xfrm>
          <a:prstGeom prst="rect">
            <a:avLst/>
          </a:prstGeom>
        </p:spPr>
      </p:pic>
      <p:pic>
        <p:nvPicPr>
          <p:cNvPr id="8" name="Picture 7" descr="pic05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857233"/>
            <a:ext cx="3714796" cy="541122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0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473" y="571504"/>
            <a:ext cx="3878617" cy="5500702"/>
          </a:xfrm>
          <a:prstGeom prst="rect">
            <a:avLst/>
          </a:prstGeom>
        </p:spPr>
      </p:pic>
      <p:pic>
        <p:nvPicPr>
          <p:cNvPr id="9" name="Picture 8" descr="pic08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07" y="571504"/>
            <a:ext cx="3879785" cy="5500702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0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0546"/>
            <a:ext cx="4163188" cy="5947412"/>
          </a:xfrm>
          <a:prstGeom prst="rect">
            <a:avLst/>
          </a:prstGeom>
        </p:spPr>
      </p:pic>
      <p:pic>
        <p:nvPicPr>
          <p:cNvPr id="7" name="Picture 6" descr="pic06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22" y="460077"/>
            <a:ext cx="4053840" cy="5755005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44" y="708182"/>
            <a:ext cx="3786202" cy="5578338"/>
          </a:xfrm>
          <a:prstGeom prst="rect">
            <a:avLst/>
          </a:prstGeom>
        </p:spPr>
      </p:pic>
      <p:pic>
        <p:nvPicPr>
          <p:cNvPr id="5" name="Picture 4" descr="pic0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602" y="708182"/>
            <a:ext cx="3910050" cy="5578338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611" y="785794"/>
            <a:ext cx="3580074" cy="5214974"/>
          </a:xfrm>
          <a:prstGeom prst="rect">
            <a:avLst/>
          </a:prstGeom>
        </p:spPr>
      </p:pic>
      <p:pic>
        <p:nvPicPr>
          <p:cNvPr id="3" name="Picture 2" descr="pic0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785794"/>
            <a:ext cx="3580073" cy="5262708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85800"/>
            <a:ext cx="6858000" cy="461665"/>
          </a:xfrm>
          <a:prstGeom prst="rect">
            <a:avLst/>
          </a:prstGeom>
          <a:effectLst>
            <a:outerShdw blurRad="101600" dist="38100" dir="5400000" rotWithShape="0">
              <a:srgbClr val="000000">
                <a:alpha val="7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VNI-Times"/>
                <a:cs typeface="VNI-Times"/>
              </a:rPr>
              <a:t>Poster </a:t>
            </a:r>
            <a:r>
              <a:rPr lang="en-US" sz="2400" b="1" dirty="0" err="1" smtClean="0">
                <a:latin typeface="VNI-Times"/>
                <a:cs typeface="VNI-Times"/>
              </a:rPr>
              <a:t>Tham</a:t>
            </a:r>
            <a:r>
              <a:rPr lang="en-US" sz="2400" b="1" dirty="0" smtClean="0">
                <a:latin typeface="VNI-Times"/>
                <a:cs typeface="VNI-Times"/>
              </a:rPr>
              <a:t> </a:t>
            </a:r>
            <a:r>
              <a:rPr lang="en-US" sz="2400" b="1" dirty="0" err="1" smtClean="0">
                <a:latin typeface="VNI-Times"/>
                <a:cs typeface="VNI-Times"/>
              </a:rPr>
              <a:t>khảo</a:t>
            </a:r>
            <a:endParaRPr lang="en-US" sz="2400" dirty="0">
              <a:latin typeface="VNI-Times"/>
              <a:cs typeface="VNI-Times"/>
            </a:endParaRPr>
          </a:p>
        </p:txBody>
      </p:sp>
      <p:pic>
        <p:nvPicPr>
          <p:cNvPr id="6" name="Picture 5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188" y="1911605"/>
            <a:ext cx="5287564" cy="3515096"/>
          </a:xfrm>
          <a:prstGeom prst="rect">
            <a:avLst/>
          </a:prstGeom>
        </p:spPr>
      </p:pic>
      <p:pic>
        <p:nvPicPr>
          <p:cNvPr id="7" name="Picture 6" descr="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1911605"/>
            <a:ext cx="2486876" cy="3517659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film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159" y="966840"/>
            <a:ext cx="3513581" cy="5194506"/>
          </a:xfrm>
          <a:prstGeom prst="rect">
            <a:avLst/>
          </a:prstGeom>
        </p:spPr>
      </p:pic>
      <p:pic>
        <p:nvPicPr>
          <p:cNvPr id="3" name="Picture 2" descr="40days40nigh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21" y="928670"/>
            <a:ext cx="3546833" cy="5267574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binfe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7" y="705294"/>
            <a:ext cx="3765783" cy="5366912"/>
          </a:xfrm>
          <a:prstGeom prst="rect">
            <a:avLst/>
          </a:prstGeom>
        </p:spPr>
      </p:pic>
      <p:pic>
        <p:nvPicPr>
          <p:cNvPr id="9" name="Picture 8" descr="davincicodeth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208" y="670051"/>
            <a:ext cx="3604006" cy="5366913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ta-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71" y="785794"/>
            <a:ext cx="3772943" cy="5338347"/>
          </a:xfrm>
          <a:prstGeom prst="rect">
            <a:avLst/>
          </a:prstGeom>
        </p:spPr>
      </p:pic>
      <p:pic>
        <p:nvPicPr>
          <p:cNvPr id="4" name="Picture 3" descr="black_dahlia_ver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85" y="857233"/>
            <a:ext cx="3606096" cy="5338347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_whi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74" y="571480"/>
            <a:ext cx="3899888" cy="5773267"/>
          </a:xfrm>
          <a:prstGeom prst="rect">
            <a:avLst/>
          </a:prstGeom>
        </p:spPr>
      </p:pic>
      <p:pic>
        <p:nvPicPr>
          <p:cNvPr id="22" name="Picture 21" descr="woman_on_top_ver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157" y="571482"/>
            <a:ext cx="3893371" cy="5773266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219200"/>
            <a:ext cx="6629400" cy="9239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C/ Tranh Coå ñoäng :  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Panneau de Propagande, Propaganda Poster, Political Poster.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Coå</a:t>
            </a: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( Coå vuõ ) vaø</a:t>
            </a: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ñoäng ( ñoäng vieân ) .</a:t>
            </a:r>
          </a:p>
          <a:p>
            <a:pPr>
              <a:spcAft>
                <a:spcPts val="600"/>
              </a:spcAft>
            </a:pP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216150"/>
            <a:ext cx="8153400" cy="25844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D/ Caùc thuaät ngöõ lieân quan :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Cuoäc Caùch maïng Thaùng 10 Nga,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Thuaät ngöõ “ Agitation, ñoäng töø “ Agiter”, Agitatsiya( chöõ Nga )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Thuaät ngöõ “ Propaganda”.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Caùch vieát taét : Agit ( töø Agiter), Prop ( töø chöõ Propaganda),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Thuaät gheùp töï “ Agitprop” .( gheùp töø hai chöõ noùi treân ).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Agitprop = Agitatsiya Propaganda, Agitation Propaganda.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Thuaät ngöõ Agitprop byuro= Burreau of Agitation and Propaganda “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4889500"/>
            <a:ext cx="8153400" cy="6461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E/ Politcal Poster ,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  Panneau de Propagande= Affiche politique = Poster  coå ñoäng chính trò</a:t>
            </a:r>
          </a:p>
          <a:p>
            <a:pPr>
              <a:spcAft>
                <a:spcPts val="600"/>
              </a:spcAft>
            </a:pP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5649913"/>
            <a:ext cx="8153400" cy="36988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F/ Advertising Poster= </a:t>
            </a:r>
            <a:r>
              <a:rPr lang="en-US" dirty="0" err="1">
                <a:latin typeface="VNI-Times"/>
                <a:cs typeface="VNI-Times"/>
              </a:rPr>
              <a:t>Affiche</a:t>
            </a:r>
            <a:r>
              <a:rPr lang="en-US" dirty="0">
                <a:latin typeface="VNI-Times"/>
                <a:cs typeface="VNI-Times"/>
              </a:rPr>
              <a:t> de </a:t>
            </a:r>
            <a:r>
              <a:rPr lang="en-US" dirty="0" err="1">
                <a:latin typeface="VNI-Times"/>
                <a:cs typeface="VNI-Times"/>
              </a:rPr>
              <a:t>Puliciteù</a:t>
            </a:r>
            <a:r>
              <a:rPr lang="en-US" dirty="0">
                <a:latin typeface="VNI-Times"/>
                <a:cs typeface="VNI-Times"/>
              </a:rPr>
              <a:t>= Poster </a:t>
            </a:r>
            <a:r>
              <a:rPr lang="en-US" dirty="0" err="1">
                <a:latin typeface="VNI-Times"/>
                <a:cs typeface="VNI-Times"/>
              </a:rPr>
              <a:t>quaûng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caùo</a:t>
            </a:r>
            <a:r>
              <a:rPr lang="en-US" dirty="0">
                <a:latin typeface="VNI-Times"/>
                <a:cs typeface="VNI-Time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dirty="0">
              <a:latin typeface="VNI-Times"/>
              <a:cs typeface="VNI-Time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rwins_nightmare_ver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489261"/>
            <a:ext cx="4071966" cy="5823668"/>
          </a:xfrm>
          <a:prstGeom prst="rect">
            <a:avLst/>
          </a:prstGeom>
        </p:spPr>
      </p:pic>
      <p:pic>
        <p:nvPicPr>
          <p:cNvPr id="6" name="Picture 5" descr="elf_teas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97" y="488878"/>
            <a:ext cx="3739651" cy="5828028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erfu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912" y="757858"/>
            <a:ext cx="3871178" cy="5457221"/>
          </a:xfrm>
          <a:prstGeom prst="rect">
            <a:avLst/>
          </a:prstGeom>
        </p:spPr>
      </p:pic>
      <p:pic>
        <p:nvPicPr>
          <p:cNvPr id="16" name="Picture 15" descr="sixteen_blocks_ver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757859"/>
            <a:ext cx="3692556" cy="5457223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ry_of_a_mad_black_wom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601058"/>
            <a:ext cx="3888832" cy="5756900"/>
          </a:xfrm>
          <a:prstGeom prst="rect">
            <a:avLst/>
          </a:prstGeom>
        </p:spPr>
      </p:pic>
      <p:pic>
        <p:nvPicPr>
          <p:cNvPr id="11" name="Picture 10" descr="kingpi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607742"/>
            <a:ext cx="3823894" cy="5750216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wp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74" y="535819"/>
            <a:ext cx="3909488" cy="5849609"/>
          </a:xfrm>
          <a:prstGeom prst="rect">
            <a:avLst/>
          </a:prstGeom>
        </p:spPr>
      </p:pic>
      <p:pic>
        <p:nvPicPr>
          <p:cNvPr id="6" name="Picture 5" descr="halfpastde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500042"/>
            <a:ext cx="3929090" cy="5835283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uly_shore_is_de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430" y="571480"/>
            <a:ext cx="3868660" cy="5727038"/>
          </a:xfrm>
          <a:prstGeom prst="rect">
            <a:avLst/>
          </a:prstGeom>
        </p:spPr>
      </p:pic>
      <p:pic>
        <p:nvPicPr>
          <p:cNvPr id="11" name="Picture 10" descr="the-devil-wears-prad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4" y="571480"/>
            <a:ext cx="3880454" cy="5727038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d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22" y="677623"/>
            <a:ext cx="3712464" cy="5486400"/>
          </a:xfrm>
          <a:prstGeom prst="rect">
            <a:avLst/>
          </a:prstGeom>
        </p:spPr>
      </p:pic>
      <p:pic>
        <p:nvPicPr>
          <p:cNvPr id="8" name="Picture 7" descr="saw_iii_ver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993" y="621300"/>
            <a:ext cx="3871659" cy="566522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ing-nemo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856" y="571480"/>
            <a:ext cx="3923388" cy="5727282"/>
          </a:xfrm>
          <a:prstGeom prst="rect">
            <a:avLst/>
          </a:prstGeom>
        </p:spPr>
      </p:pic>
      <p:pic>
        <p:nvPicPr>
          <p:cNvPr id="3" name="Picture 2" descr="ice_age_two_the_meltdown_ver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53" y="571480"/>
            <a:ext cx="4175874" cy="5727282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685800"/>
            <a:ext cx="6858000" cy="461665"/>
          </a:xfrm>
          <a:prstGeom prst="rect">
            <a:avLst/>
          </a:prstGeom>
          <a:effectLst>
            <a:outerShdw blurRad="101600" dist="38100" dir="5400000" rotWithShape="0">
              <a:srgbClr val="000000">
                <a:alpha val="7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VNI-Times"/>
                <a:cs typeface="VNI-Times"/>
              </a:rPr>
              <a:t>Print Ad </a:t>
            </a:r>
            <a:r>
              <a:rPr lang="en-US" sz="2400" b="1" dirty="0" err="1" smtClean="0">
                <a:latin typeface="VNI-Times"/>
                <a:cs typeface="VNI-Times"/>
              </a:rPr>
              <a:t>Tham</a:t>
            </a:r>
            <a:r>
              <a:rPr lang="en-US" sz="2400" b="1" dirty="0" smtClean="0">
                <a:latin typeface="VNI-Times"/>
                <a:cs typeface="VNI-Times"/>
              </a:rPr>
              <a:t> </a:t>
            </a:r>
            <a:r>
              <a:rPr lang="en-US" sz="2400" b="1" dirty="0" err="1" smtClean="0">
                <a:latin typeface="VNI-Times"/>
                <a:cs typeface="VNI-Times"/>
              </a:rPr>
              <a:t>khảo</a:t>
            </a:r>
            <a:endParaRPr lang="en-US" sz="2400" dirty="0">
              <a:latin typeface="VNI-Times"/>
              <a:cs typeface="VNI-Times"/>
            </a:endParaRPr>
          </a:p>
        </p:txBody>
      </p:sp>
      <p:pic>
        <p:nvPicPr>
          <p:cNvPr id="3" name="Picture 2" descr="GT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08" y="1686175"/>
            <a:ext cx="6238892" cy="4679169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h Linh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642918"/>
            <a:ext cx="7429552" cy="5572164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242687"/>
            <a:ext cx="5929354" cy="6329585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85800"/>
            <a:ext cx="4495800" cy="369332"/>
          </a:xfrm>
          <a:prstGeom prst="rect">
            <a:avLst/>
          </a:prstGeom>
          <a:effectLst>
            <a:outerShdw blurRad="101600" dist="38100" dir="5400000" rotWithShape="0">
              <a:srgbClr val="000000">
                <a:alpha val="7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III/ CAÙC LOAÏI POSTER.</a:t>
            </a:r>
            <a:endParaRPr lang="en-US" dirty="0">
              <a:latin typeface="VNI-Times"/>
              <a:cs typeface="VNI-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3152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A/ </a:t>
            </a:r>
            <a:r>
              <a:rPr lang="en-US" b="1" u="sng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Poster chính trò xaõ hoäi</a:t>
            </a:r>
            <a:r>
              <a:rPr lang="en-US" b="1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( Political  Poster, Propaganda Poster ) 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1834277"/>
            <a:ext cx="7924800" cy="323165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1 * </a:t>
            </a:r>
            <a:r>
              <a:rPr lang="en-US" b="1" dirty="0" err="1">
                <a:latin typeface="VNI-Times"/>
                <a:cs typeface="VNI-Times"/>
              </a:rPr>
              <a:t>Tranh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coå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ñoäng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veà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chính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trò</a:t>
            </a:r>
            <a:r>
              <a:rPr lang="en-US" b="1" dirty="0">
                <a:latin typeface="VNI-Times"/>
                <a:cs typeface="VNI-Times"/>
              </a:rPr>
              <a:t> : </a:t>
            </a:r>
            <a:r>
              <a:rPr lang="en-US" dirty="0">
                <a:latin typeface="VNI-Times"/>
                <a:cs typeface="VNI-Times"/>
              </a:rPr>
              <a:t>Ca </a:t>
            </a:r>
            <a:r>
              <a:rPr lang="en-US" dirty="0" err="1">
                <a:latin typeface="VNI-Times"/>
                <a:cs typeface="VNI-Times"/>
              </a:rPr>
              <a:t>ngôïi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laõnh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tuï</a:t>
            </a:r>
            <a:r>
              <a:rPr lang="en-US" dirty="0">
                <a:latin typeface="VNI-Times"/>
                <a:cs typeface="VNI-Times"/>
              </a:rPr>
              <a:t>, </a:t>
            </a:r>
            <a:r>
              <a:rPr lang="en-US" dirty="0" err="1">
                <a:latin typeface="VNI-Times"/>
                <a:cs typeface="VNI-Times"/>
              </a:rPr>
              <a:t>caùc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söï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kieän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lòch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söû</a:t>
            </a:r>
            <a:r>
              <a:rPr lang="en-US" dirty="0">
                <a:latin typeface="VNI-Times"/>
                <a:cs typeface="VNI-Times"/>
              </a:rPr>
              <a:t>, </a:t>
            </a:r>
            <a:r>
              <a:rPr lang="en-US" dirty="0" err="1">
                <a:latin typeface="VNI-Times"/>
                <a:cs typeface="VNI-Times"/>
              </a:rPr>
              <a:t>ngaøy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leã,vaän</a:t>
            </a:r>
            <a:r>
              <a:rPr lang="en-US" dirty="0">
                <a:latin typeface="VNI-Times"/>
                <a:cs typeface="VNI-Times"/>
              </a:rPr>
              <a:t>  </a:t>
            </a:r>
            <a:r>
              <a:rPr lang="en-US" dirty="0" err="1" smtClean="0">
                <a:latin typeface="VNI-Times"/>
                <a:cs typeface="VNI-Times"/>
              </a:rPr>
              <a:t>ñoäng</a:t>
            </a:r>
            <a:r>
              <a:rPr lang="en-US" dirty="0" smtClean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tuyeân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truyeàn</a:t>
            </a:r>
            <a:r>
              <a:rPr lang="en-US" dirty="0">
                <a:latin typeface="VNI-Times"/>
                <a:cs typeface="VNI-Times"/>
              </a:rPr>
              <a:t> ….,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2 * </a:t>
            </a:r>
            <a:r>
              <a:rPr lang="en-US" b="1" dirty="0" err="1">
                <a:latin typeface="VNI-Times"/>
                <a:cs typeface="VNI-Times"/>
              </a:rPr>
              <a:t>Tranh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coå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ñoäng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veà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quaân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söï</a:t>
            </a:r>
            <a:r>
              <a:rPr lang="en-US" b="1" dirty="0">
                <a:latin typeface="VNI-Times"/>
                <a:cs typeface="VNI-Times"/>
              </a:rPr>
              <a:t> : </a:t>
            </a:r>
            <a:r>
              <a:rPr lang="en-US" dirty="0" err="1">
                <a:latin typeface="VNI-Times"/>
                <a:cs typeface="VNI-Times"/>
              </a:rPr>
              <a:t>Toøng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quaân</a:t>
            </a:r>
            <a:r>
              <a:rPr lang="en-US" dirty="0">
                <a:latin typeface="VNI-Times"/>
                <a:cs typeface="VNI-Times"/>
              </a:rPr>
              <a:t>, </a:t>
            </a:r>
            <a:r>
              <a:rPr lang="en-US" dirty="0" err="1">
                <a:latin typeface="VNI-Times"/>
                <a:cs typeface="VNI-Times"/>
              </a:rPr>
              <a:t>baûo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veå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toå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quoác</a:t>
            </a:r>
            <a:r>
              <a:rPr lang="en-US" dirty="0">
                <a:latin typeface="VNI-Times"/>
                <a:cs typeface="VNI-Times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3*  </a:t>
            </a:r>
            <a:r>
              <a:rPr lang="en-US" b="1" dirty="0" err="1">
                <a:latin typeface="VNI-Times"/>
                <a:cs typeface="VNI-Times"/>
              </a:rPr>
              <a:t>Tranh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coå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ñoäng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veà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giaùo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duïc</a:t>
            </a:r>
            <a:r>
              <a:rPr lang="en-US" b="1" dirty="0">
                <a:latin typeface="VNI-Times"/>
                <a:cs typeface="VNI-Times"/>
              </a:rPr>
              <a:t> :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Xoùa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muø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chöõ</a:t>
            </a:r>
            <a:r>
              <a:rPr lang="en-US" dirty="0">
                <a:latin typeface="VNI-Times"/>
                <a:cs typeface="VNI-Times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4* </a:t>
            </a:r>
            <a:r>
              <a:rPr lang="en-US" b="1" dirty="0" err="1">
                <a:latin typeface="VNI-Times"/>
                <a:cs typeface="VNI-Times"/>
              </a:rPr>
              <a:t>Tranh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coå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ñoäng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veà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y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teá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söùc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khoûe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coäng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ñoàng</a:t>
            </a:r>
            <a:r>
              <a:rPr lang="en-US" b="1" dirty="0">
                <a:latin typeface="VNI-Times"/>
                <a:cs typeface="VNI-Times"/>
              </a:rPr>
              <a:t> :</a:t>
            </a:r>
            <a:r>
              <a:rPr lang="en-US" dirty="0">
                <a:latin typeface="VNI-Times"/>
                <a:cs typeface="VNI-Times"/>
              </a:rPr>
              <a:t> HIV.AIS, </a:t>
            </a:r>
            <a:r>
              <a:rPr lang="en-US" dirty="0" err="1">
                <a:latin typeface="VNI-Times"/>
                <a:cs typeface="VNI-Times"/>
              </a:rPr>
              <a:t>sinh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ñeû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coù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keá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hoïach</a:t>
            </a:r>
            <a:r>
              <a:rPr lang="en-US" dirty="0">
                <a:latin typeface="VNI-Times"/>
                <a:cs typeface="VNI-Times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      </a:t>
            </a:r>
            <a:r>
              <a:rPr lang="en-US" dirty="0" err="1">
                <a:latin typeface="VNI-Times"/>
                <a:cs typeface="VNI-Times"/>
              </a:rPr>
              <a:t>Hieán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maùu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nhaân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ñaïo</a:t>
            </a:r>
            <a:r>
              <a:rPr lang="en-US" dirty="0">
                <a:latin typeface="VNI-Times"/>
                <a:cs typeface="VNI-Times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5* </a:t>
            </a:r>
            <a:r>
              <a:rPr lang="en-US" b="1" dirty="0" err="1">
                <a:latin typeface="VNI-Times"/>
                <a:cs typeface="VNI-Times"/>
              </a:rPr>
              <a:t>Tranh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coå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ñoäng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veà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thieáu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nhi</a:t>
            </a:r>
            <a:r>
              <a:rPr lang="en-US" b="1" dirty="0">
                <a:latin typeface="VNI-Times"/>
                <a:cs typeface="VNI-Times"/>
              </a:rPr>
              <a:t> : </a:t>
            </a:r>
            <a:r>
              <a:rPr lang="en-US" dirty="0" err="1">
                <a:latin typeface="VNI-Times"/>
                <a:cs typeface="VNI-Times"/>
              </a:rPr>
              <a:t>Keá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hoïach</a:t>
            </a:r>
            <a:r>
              <a:rPr lang="en-US" dirty="0">
                <a:latin typeface="VNI-Times"/>
                <a:cs typeface="VNI-Times"/>
              </a:rPr>
              <a:t> </a:t>
            </a:r>
            <a:r>
              <a:rPr lang="en-US" dirty="0" err="1">
                <a:latin typeface="VNI-Times"/>
                <a:cs typeface="VNI-Times"/>
              </a:rPr>
              <a:t>nhoû</a:t>
            </a:r>
            <a:r>
              <a:rPr lang="en-US" b="1" dirty="0">
                <a:latin typeface="VNI-Times"/>
                <a:cs typeface="VNI-Times"/>
              </a:rPr>
              <a:t>,  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endParaRPr lang="en-US" dirty="0">
              <a:latin typeface="VNI-Times"/>
              <a:cs typeface="VNI-Time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h Linh2 (1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68" y="722440"/>
            <a:ext cx="7729484" cy="5333344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h Linh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456559"/>
            <a:ext cx="8351037" cy="5901399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h Linh2 (1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3" y="571480"/>
            <a:ext cx="8249491" cy="582964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h Linh (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790060"/>
            <a:ext cx="4280768" cy="3210576"/>
          </a:xfrm>
          <a:prstGeom prst="rect">
            <a:avLst/>
          </a:prstGeom>
        </p:spPr>
      </p:pic>
      <p:pic>
        <p:nvPicPr>
          <p:cNvPr id="5" name="Picture 4" descr="Bach Linh (6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488" y="1790060"/>
            <a:ext cx="4280768" cy="3210576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h Linh2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20" y="1357298"/>
            <a:ext cx="3085552" cy="4114069"/>
          </a:xfrm>
          <a:prstGeom prst="rect">
            <a:avLst/>
          </a:prstGeom>
        </p:spPr>
      </p:pic>
      <p:pic>
        <p:nvPicPr>
          <p:cNvPr id="13" name="Picture 12" descr="Bach Linh2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292" y="1370067"/>
            <a:ext cx="5485426" cy="411407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h Linh2 (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434972"/>
            <a:ext cx="7929618" cy="5947214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h Linh (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419505"/>
            <a:ext cx="3886800" cy="5764125"/>
          </a:xfrm>
          <a:prstGeom prst="rect">
            <a:avLst/>
          </a:prstGeom>
        </p:spPr>
      </p:pic>
      <p:pic>
        <p:nvPicPr>
          <p:cNvPr id="12" name="Picture 11" descr="402791820_aff776e969_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450957"/>
            <a:ext cx="3518142" cy="5764125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h Linh2 (1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80" y="500042"/>
            <a:ext cx="8364362" cy="5910816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2_Neono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7" y="603119"/>
            <a:ext cx="4115738" cy="5683401"/>
          </a:xfrm>
          <a:prstGeom prst="rect">
            <a:avLst/>
          </a:prstGeom>
        </p:spPr>
      </p:pic>
      <p:pic>
        <p:nvPicPr>
          <p:cNvPr id="15" name="Picture 14" descr="1_Neono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603119"/>
            <a:ext cx="4115738" cy="5683401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h Lin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17" y="642918"/>
            <a:ext cx="7838635" cy="5539302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1295400"/>
            <a:ext cx="44958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B/ </a:t>
            </a:r>
            <a:r>
              <a:rPr lang="en-US" b="1" u="sng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Poster quaûng caùo thöông maïi:</a:t>
            </a:r>
            <a:r>
              <a:rPr lang="en-US" b="1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endParaRPr lang="en-US">
              <a:solidFill>
                <a:srgbClr val="FFFFFF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1834277"/>
            <a:ext cx="79248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1* Trong heä thoáng nhaän dieän  saûn phaåm  ( BI = Branch identity  ).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2* Tranh giôùi thieäu saûn phaåm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pPr>
              <a:spcAft>
                <a:spcPts val="1200"/>
              </a:spcAft>
              <a:buFont typeface="Arial" charset="0"/>
              <a:buChar char="•"/>
            </a:pP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3143071"/>
            <a:ext cx="44958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C</a:t>
            </a:r>
            <a:r>
              <a:rPr lang="en-US" b="1" u="sng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/ Tranh coå ñoäng an toaøn lao ñoäng.</a:t>
            </a:r>
            <a:endParaRPr lang="en-US">
              <a:solidFill>
                <a:srgbClr val="FFFFFF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600271"/>
            <a:ext cx="79248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1* Phoøng chaùy chöõa chaùy, 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2* Söû duïng cöa maùy,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3* Söû duïng ñieän…</a:t>
            </a:r>
          </a:p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h Linh2 (1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869116"/>
            <a:ext cx="7765033" cy="5060214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275427"/>
            <a:ext cx="4857784" cy="6084375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h Linh2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500042"/>
            <a:ext cx="8193243" cy="5786478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h Linh2 (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67654"/>
            <a:ext cx="8365888" cy="5918866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h Linh2 (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30" y="642918"/>
            <a:ext cx="8016498" cy="5671672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ctrTitle"/>
          </p:nvPr>
        </p:nvSpPr>
        <p:spPr>
          <a:xfrm>
            <a:off x="2819400" y="2667001"/>
            <a:ext cx="4267200" cy="1333504"/>
          </a:xfrm>
        </p:spPr>
        <p:txBody>
          <a:bodyPr/>
          <a:lstStyle/>
          <a:p>
            <a:r>
              <a:rPr lang="en-US" sz="5000" dirty="0" smtClean="0">
                <a:solidFill>
                  <a:srgbClr val="AE2814"/>
                </a:solidFill>
                <a:latin typeface="VNI-Times" pitchFamily="-65" charset="0"/>
                <a:ea typeface="ＭＳ Ｐゴシック" pitchFamily="-65" charset="-128"/>
              </a:rPr>
              <a:t>Thank You!</a:t>
            </a:r>
          </a:p>
        </p:txBody>
      </p:sp>
    </p:spTree>
  </p:cSld>
  <p:clrMapOvr>
    <a:masterClrMapping/>
  </p:clrMapOvr>
  <p:transition>
    <p:wipe dir="d"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85800"/>
            <a:ext cx="7315200" cy="369332"/>
          </a:xfrm>
          <a:prstGeom prst="rect">
            <a:avLst/>
          </a:prstGeom>
          <a:effectLst>
            <a:outerShdw blurRad="101600" dist="38100" dir="5400000" rotWithShape="0">
              <a:srgbClr val="000000">
                <a:alpha val="7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IV/ CAÙC ÑAËC ÑIEÅM CUÛA </a:t>
            </a:r>
            <a:r>
              <a:rPr lang="en-US" b="1" dirty="0" err="1">
                <a:latin typeface="VNI-Times"/>
                <a:cs typeface="VNI-Times"/>
              </a:rPr>
              <a:t>POsTER</a:t>
            </a:r>
            <a:r>
              <a:rPr lang="en-US" b="1" dirty="0">
                <a:latin typeface="VNI-Times"/>
                <a:cs typeface="VNI-Times"/>
              </a:rPr>
              <a:t> &amp; TRANH COÅ ÑOÄNG :</a:t>
            </a:r>
            <a:r>
              <a:rPr lang="en-US" dirty="0">
                <a:latin typeface="VNI-Times"/>
                <a:cs typeface="VNI-Times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3152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A</a:t>
            </a: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. </a:t>
            </a:r>
            <a:r>
              <a:rPr lang="en-US" b="1" u="sng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Caùc ñaëc ñieåm khoâng gian &amp; thôøi gian söû duïng :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1834277"/>
            <a:ext cx="79248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1*  Tröng baøy nôi coâng coäng 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2*  Coù tính thôøi söï.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3*  Coù tuoåi thoï ngaén nguûi.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971800"/>
            <a:ext cx="73152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B</a:t>
            </a: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. </a:t>
            </a:r>
            <a:r>
              <a:rPr lang="en-US" b="1" u="sng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Caùc ñaëc ñieåm chuû yeáu: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434477"/>
            <a:ext cx="79248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1*  Coù söùc haáp daãn cöïc maïnh töø xa.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2*  Coù tính khaùi quaùt,tinh giaûn vaø haøm suùc.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3*  Coù söï roõ raøng,minh baïch trong ngoân ngöõ</a:t>
            </a: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; </a:t>
            </a:r>
          </a:p>
          <a:p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  </a:t>
            </a: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Laøm cho ngöôøi xem</a:t>
            </a: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hieåu nhanh, chính xaùc,khoâng hieåu laàm</a:t>
            </a:r>
            <a:r>
              <a:rPr lang="en-US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.</a:t>
            </a:r>
          </a:p>
          <a:p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4876800"/>
            <a:ext cx="73152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C.</a:t>
            </a:r>
            <a:r>
              <a:rPr lang="en-US" b="1" u="sng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Caùc ñaëc ñieåm veà moâi tröôøng söû duïng :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5334000"/>
            <a:ext cx="7924800" cy="92333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1* </a:t>
            </a:r>
            <a:r>
              <a:rPr lang="en-US" b="1" dirty="0" err="1">
                <a:latin typeface="VNI-Times"/>
                <a:cs typeface="VNI-Times"/>
              </a:rPr>
              <a:t>ÖÙng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duïng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treân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baùo,taïp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chí</a:t>
            </a:r>
            <a:r>
              <a:rPr lang="en-US" b="1" dirty="0">
                <a:latin typeface="VNI-Times"/>
                <a:cs typeface="VNI-Times"/>
              </a:rPr>
              <a:t> : </a:t>
            </a:r>
            <a:r>
              <a:rPr lang="en-US" b="1" dirty="0" err="1">
                <a:latin typeface="VNI-Times"/>
                <a:cs typeface="VNI-Times"/>
              </a:rPr>
              <a:t>khoaûng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nhìn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ngaén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chöõ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nhieàu</a:t>
            </a:r>
            <a:r>
              <a:rPr lang="en-US" b="1" dirty="0">
                <a:latin typeface="VNI-Times"/>
                <a:cs typeface="VNI-Times"/>
              </a:rPr>
              <a:t>…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2* </a:t>
            </a:r>
            <a:r>
              <a:rPr lang="en-US" b="1" dirty="0" err="1">
                <a:latin typeface="VNI-Times"/>
                <a:cs typeface="VNI-Times"/>
              </a:rPr>
              <a:t>Söû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duïng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ngoaøi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trôøi</a:t>
            </a:r>
            <a:r>
              <a:rPr lang="en-US" b="1" dirty="0">
                <a:latin typeface="VNI-Times"/>
                <a:cs typeface="VNI-Times"/>
              </a:rPr>
              <a:t> : </a:t>
            </a:r>
            <a:r>
              <a:rPr lang="en-US" b="1" dirty="0" err="1">
                <a:latin typeface="VNI-Times"/>
                <a:cs typeface="VNI-Times"/>
              </a:rPr>
              <a:t>khoaûng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nhìn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xa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caû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khi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di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chuyeån</a:t>
            </a:r>
            <a:r>
              <a:rPr lang="en-US" b="1" dirty="0">
                <a:latin typeface="VNI-Times"/>
                <a:cs typeface="VNI-Times"/>
              </a:rPr>
              <a:t> ; </a:t>
            </a:r>
            <a:r>
              <a:rPr lang="en-US" b="1" dirty="0" err="1">
                <a:latin typeface="VNI-Times"/>
                <a:cs typeface="VNI-Times"/>
              </a:rPr>
              <a:t>ngoân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ngöõ</a:t>
            </a:r>
            <a:r>
              <a:rPr lang="en-US" b="1" dirty="0">
                <a:latin typeface="VNI-Times"/>
                <a:cs typeface="VNI-Times"/>
              </a:rPr>
              <a:t> 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     </a:t>
            </a:r>
            <a:r>
              <a:rPr lang="en-US" b="1" dirty="0" err="1">
                <a:latin typeface="VNI-Times"/>
                <a:cs typeface="VNI-Times"/>
              </a:rPr>
              <a:t>phaûi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cöïc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kyø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ñôn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giaûn,ít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chöõ</a:t>
            </a:r>
            <a:r>
              <a:rPr lang="en-US" b="1" dirty="0">
                <a:latin typeface="VNI-Times"/>
                <a:cs typeface="VNI-Times"/>
              </a:rPr>
              <a:t> , </a:t>
            </a:r>
            <a:r>
              <a:rPr lang="en-US" b="1" dirty="0" err="1">
                <a:latin typeface="VNI-Times"/>
                <a:cs typeface="VNI-Times"/>
              </a:rPr>
              <a:t>hieåu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nhanh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töø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xa</a:t>
            </a:r>
            <a:r>
              <a:rPr lang="en-US" b="1" dirty="0">
                <a:latin typeface="VNI-Times"/>
                <a:cs typeface="VNI-Times"/>
              </a:rPr>
              <a:t> ( </a:t>
            </a:r>
            <a:r>
              <a:rPr lang="en-US" b="1" dirty="0" err="1">
                <a:latin typeface="VNI-Times"/>
                <a:cs typeface="VNI-Times"/>
              </a:rPr>
              <a:t>hình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laø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chính</a:t>
            </a:r>
            <a:r>
              <a:rPr lang="en-US" b="1" dirty="0">
                <a:latin typeface="VNI-Times"/>
                <a:cs typeface="VNI-Times"/>
              </a:rPr>
              <a:t> ).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NI-Times"/>
              <a:cs typeface="VNI-Time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670679"/>
            <a:ext cx="73152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D. </a:t>
            </a:r>
            <a:r>
              <a:rPr lang="en-US" b="1" u="sng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Caùc ñaëc ñieåm tö duy ñeå  taïo ngoân ngöõ :</a:t>
            </a:r>
            <a:endParaRPr lang="en-US">
              <a:solidFill>
                <a:srgbClr val="FFFFFF"/>
              </a:solidFill>
              <a:latin typeface="VNI-Times" pitchFamily="-65" charset="0"/>
              <a:ea typeface="ＭＳ Ｐゴシック" pitchFamily="-65" charset="-128"/>
            </a:endParaRPr>
          </a:p>
          <a:p>
            <a:endParaRPr lang="en-US">
              <a:solidFill>
                <a:srgbClr val="FFFFFF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1174550"/>
            <a:ext cx="7924800" cy="2862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1* 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Noùi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tröïc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tieáp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(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trình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baøy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söï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kieän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gaây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chuù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yù,deã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hieåu,hieåu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ngay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töùc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khaéc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).</a:t>
            </a:r>
            <a:endParaRPr lang="en-US" dirty="0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2* 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Noùi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giaùn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tieáp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(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duøng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haäu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quaû,noùi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nguyeân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nhaân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).</a:t>
            </a:r>
            <a:endParaRPr lang="en-US" dirty="0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3* 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Noùi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baèng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caùch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so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saùnh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.</a:t>
            </a:r>
            <a:endParaRPr lang="en-US" dirty="0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4* 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Noùi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baèng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caùc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taïo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ngoân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ngöõ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aån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duï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.</a:t>
            </a:r>
            <a:endParaRPr lang="en-US" dirty="0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5* 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Noùi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baèng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taïo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ngoân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ngöõ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haøi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höôùc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.</a:t>
            </a:r>
            <a:endParaRPr lang="en-US" dirty="0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6* 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Noùi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baèng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ngoân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ngöõ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gaây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toø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moø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hay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gaây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soác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.</a:t>
            </a:r>
            <a:endParaRPr lang="en-US" dirty="0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  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Taát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caûø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ngoân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ngöõ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coù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theå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xoay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quanh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: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moâ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taû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ñôn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giaûn,caùch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ñieäu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cöôøng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  	</a:t>
            </a:r>
            <a:r>
              <a:rPr lang="en-US" b="1" dirty="0" err="1" smtClean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ñieäu</a:t>
            </a:r>
            <a:r>
              <a:rPr lang="en-US" b="1" dirty="0" smtClean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hay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bieán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ñieäu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.</a:t>
            </a:r>
            <a:endParaRPr lang="en-US" dirty="0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  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Trong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ngoân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ngöõ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coù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khi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coù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taïo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khoâng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gian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3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chieàu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(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chuïp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), 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taïo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baèng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endParaRPr lang="en-US" dirty="0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     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caùc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maûng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beït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(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vec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tô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),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taïo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khoâng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gian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öôùc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leä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khoâng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gian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aûo</a:t>
            </a:r>
            <a:r>
              <a:rPr lang="en-US" b="1" dirty="0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…</a:t>
            </a:r>
            <a:endParaRPr lang="en-US" dirty="0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4495800"/>
            <a:ext cx="73152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b="1" u="sng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E. Caùc ñaëc ñieåm veà taïo hình ñeå dieãn taû yù töôûng :</a:t>
            </a:r>
            <a:endParaRPr lang="en-US">
              <a:solidFill>
                <a:srgbClr val="FFFFFF"/>
              </a:solidFill>
              <a:latin typeface="VNI-Times" pitchFamily="-65" charset="0"/>
              <a:ea typeface="ＭＳ Ｐゴシック" pitchFamily="-65" charset="-128"/>
            </a:endParaRPr>
          </a:p>
          <a:p>
            <a:endParaRPr lang="en-US">
              <a:solidFill>
                <a:srgbClr val="FFFFFF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4982529"/>
            <a:ext cx="7924800" cy="147732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err="1">
                <a:latin typeface="VNI-Times"/>
                <a:cs typeface="VNI-Times"/>
              </a:rPr>
              <a:t>Duøng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hình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veõ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tay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daùn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giaáy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phun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xì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baèng</a:t>
            </a:r>
            <a:r>
              <a:rPr lang="en-US" b="1" dirty="0">
                <a:latin typeface="VNI-Times"/>
                <a:cs typeface="VNI-Times"/>
              </a:rPr>
              <a:t> airbrush ,</a:t>
            </a:r>
            <a:r>
              <a:rPr lang="en-US" b="1" dirty="0" err="1">
                <a:latin typeface="VNI-Times"/>
                <a:cs typeface="VNI-Times"/>
              </a:rPr>
              <a:t>veõ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neùt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veõ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maûng</a:t>
            </a:r>
            <a:r>
              <a:rPr lang="en-US" b="1" dirty="0">
                <a:latin typeface="VNI-Times"/>
                <a:cs typeface="VNI-Times"/>
              </a:rPr>
              <a:t>…</a:t>
            </a:r>
            <a:r>
              <a:rPr lang="en-US" dirty="0">
                <a:latin typeface="VNI-Times"/>
                <a:cs typeface="VNI-Times"/>
              </a:rPr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err="1">
                <a:latin typeface="VNI-Times"/>
                <a:cs typeface="VNI-Times"/>
              </a:rPr>
              <a:t>Duøng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hình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chuïp</a:t>
            </a:r>
            <a:r>
              <a:rPr lang="en-US" b="1" dirty="0">
                <a:latin typeface="VNI-Times"/>
                <a:cs typeface="VNI-Times"/>
              </a:rPr>
              <a:t>.</a:t>
            </a:r>
            <a:endParaRPr lang="en-US" dirty="0">
              <a:latin typeface="VNI-Times"/>
              <a:cs typeface="VNI-Time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err="1">
                <a:latin typeface="VNI-Times"/>
                <a:cs typeface="VNI-Times"/>
              </a:rPr>
              <a:t>Loïc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hình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loïp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baèng</a:t>
            </a:r>
            <a:r>
              <a:rPr lang="en-US" b="1" dirty="0">
                <a:latin typeface="VNI-Times"/>
                <a:cs typeface="VNI-Times"/>
              </a:rPr>
              <a:t> computer hay </a:t>
            </a:r>
            <a:r>
              <a:rPr lang="en-US" b="1" dirty="0" err="1">
                <a:latin typeface="VNI-Times"/>
                <a:cs typeface="VNI-Times"/>
              </a:rPr>
              <a:t>maùy</a:t>
            </a:r>
            <a:r>
              <a:rPr lang="en-US" b="1" dirty="0">
                <a:latin typeface="VNI-Times"/>
                <a:cs typeface="VNI-Times"/>
              </a:rPr>
              <a:t> photocopy ( </a:t>
            </a:r>
            <a:r>
              <a:rPr lang="en-US" b="1" dirty="0" err="1">
                <a:latin typeface="VNI-Times"/>
                <a:cs typeface="VNI-Times"/>
              </a:rPr>
              <a:t>thaønh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maûng</a:t>
            </a:r>
            <a:r>
              <a:rPr lang="en-US" b="1" dirty="0">
                <a:latin typeface="VNI-Times"/>
                <a:cs typeface="VNI-Times"/>
              </a:rPr>
              <a:t> 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err="1">
                <a:latin typeface="VNI-Times"/>
                <a:cs typeface="VNI-Times"/>
              </a:rPr>
              <a:t>Gheùp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chöõ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thaønh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hình</a:t>
            </a:r>
            <a:r>
              <a:rPr lang="en-US" b="1" dirty="0">
                <a:latin typeface="VNI-Times"/>
                <a:cs typeface="VNI-Times"/>
              </a:rPr>
              <a:t>.</a:t>
            </a:r>
            <a:endParaRPr lang="en-US" dirty="0">
              <a:latin typeface="VNI-Times"/>
              <a:cs typeface="VNI-Time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err="1">
                <a:latin typeface="VNI-Times"/>
                <a:cs typeface="VNI-Times"/>
              </a:rPr>
              <a:t>Caét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hình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thaønh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chöõ</a:t>
            </a:r>
            <a:r>
              <a:rPr lang="en-US" b="1" dirty="0">
                <a:latin typeface="VNI-Times"/>
                <a:cs typeface="VNI-Times"/>
              </a:rPr>
              <a:t>…</a:t>
            </a:r>
            <a:endParaRPr lang="en-US" dirty="0">
              <a:latin typeface="VNI-Times"/>
              <a:cs typeface="VNI-Time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NI-Times"/>
              <a:cs typeface="VNI-Time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85800"/>
            <a:ext cx="6858000" cy="369332"/>
          </a:xfrm>
          <a:prstGeom prst="rect">
            <a:avLst/>
          </a:prstGeom>
          <a:effectLst>
            <a:outerShdw blurRad="101600" dist="38100" dir="5400000" rotWithShape="0">
              <a:srgbClr val="000000">
                <a:alpha val="7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V/ VAI TROØ CUÛA POSTER &amp; TRANH COÅ ÑOÄNG</a:t>
            </a:r>
            <a:endParaRPr lang="en-US" dirty="0">
              <a:latin typeface="VNI-Times"/>
              <a:cs typeface="VNI-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1234112"/>
            <a:ext cx="7924800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1* Thoâng tin,tuyeàn truyeàn,quaûng caùo,quaûng baù.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2* Giaùo duïc tö töôûng, giaùo duïc haønh vi.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3* Giaùo duïc thaåm myõ.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4* Caïnh tranh thong maïi.</a:t>
            </a:r>
          </a:p>
          <a:p>
            <a:r>
              <a:rPr lang="en-US" b="1">
                <a:solidFill>
                  <a:srgbClr val="000000"/>
                </a:solidFill>
                <a:latin typeface="VNI-Times" pitchFamily="-65" charset="0"/>
                <a:ea typeface="ＭＳ Ｐゴシック" pitchFamily="-65" charset="-128"/>
              </a:rPr>
              <a:t> </a:t>
            </a:r>
            <a:endParaRPr lang="en-US">
              <a:solidFill>
                <a:srgbClr val="000000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185488"/>
            <a:ext cx="6858000" cy="369332"/>
          </a:xfrm>
          <a:prstGeom prst="rect">
            <a:avLst/>
          </a:prstGeom>
          <a:effectLst>
            <a:outerShdw blurRad="101600" dist="38100" dir="5400000" rotWithShape="0">
              <a:srgbClr val="000000">
                <a:alpha val="7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VI/ PHÖÔNG PHAÙP &amp; QUY TRÌNH SAÙNG TAÙC POSTER:</a:t>
            </a:r>
            <a:endParaRPr lang="en-US" dirty="0">
              <a:latin typeface="VNI-Times"/>
              <a:cs typeface="VNI-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4189273"/>
            <a:ext cx="7924800" cy="175432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1. </a:t>
            </a:r>
            <a:r>
              <a:rPr lang="en-US" b="1" dirty="0" err="1">
                <a:latin typeface="VNI-Times"/>
                <a:cs typeface="VNI-Times"/>
              </a:rPr>
              <a:t>Thieát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keá</a:t>
            </a:r>
            <a:r>
              <a:rPr lang="en-US" b="1" dirty="0">
                <a:latin typeface="VNI-Times"/>
                <a:cs typeface="VNI-Times"/>
              </a:rPr>
              <a:t> Poster </a:t>
            </a:r>
            <a:r>
              <a:rPr lang="en-US" b="1" dirty="0" err="1">
                <a:latin typeface="VNI-Times"/>
                <a:cs typeface="VNI-Times"/>
              </a:rPr>
              <a:t>laø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thieát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keá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hai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chieàu,tinh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loïc</a:t>
            </a:r>
            <a:r>
              <a:rPr lang="en-US" b="1" dirty="0">
                <a:latin typeface="VNI-Times"/>
                <a:cs typeface="VNI-Times"/>
              </a:rPr>
              <a:t> , </a:t>
            </a:r>
            <a:r>
              <a:rPr lang="en-US" b="1" dirty="0" err="1">
                <a:latin typeface="VNI-Times"/>
                <a:cs typeface="VNI-Times"/>
              </a:rPr>
              <a:t>ñôn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giaûn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veà</a:t>
            </a:r>
            <a:r>
              <a:rPr lang="en-US" b="1" dirty="0">
                <a:latin typeface="VNI-Times"/>
                <a:cs typeface="VNI-Times"/>
              </a:rPr>
              <a:t> 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    </a:t>
            </a:r>
            <a:r>
              <a:rPr lang="en-US" b="1" dirty="0" err="1">
                <a:latin typeface="VNI-Times"/>
                <a:cs typeface="VNI-Times"/>
              </a:rPr>
              <a:t>ngoân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ngöõ</a:t>
            </a:r>
            <a:r>
              <a:rPr lang="en-US" b="1" dirty="0">
                <a:latin typeface="VNI-Times"/>
                <a:cs typeface="VNI-Times"/>
              </a:rPr>
              <a:t> ,</a:t>
            </a:r>
            <a:r>
              <a:rPr lang="en-US" b="1" dirty="0" err="1">
                <a:latin typeface="VNI-Times"/>
                <a:cs typeface="VNI-Times"/>
              </a:rPr>
              <a:t>caû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hình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maûng</a:t>
            </a:r>
            <a:r>
              <a:rPr lang="en-US" b="1" dirty="0">
                <a:latin typeface="VNI-Times"/>
                <a:cs typeface="VNI-Times"/>
              </a:rPr>
              <a:t> , </a:t>
            </a:r>
            <a:r>
              <a:rPr lang="en-US" b="1" dirty="0" err="1">
                <a:latin typeface="VNI-Times"/>
                <a:cs typeface="VNI-Times"/>
              </a:rPr>
              <a:t>maøu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saéc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vaø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chöõ</a:t>
            </a:r>
            <a:r>
              <a:rPr lang="en-US" b="1" dirty="0">
                <a:latin typeface="VNI-Times"/>
                <a:cs typeface="VNI-Times"/>
              </a:rPr>
              <a:t>.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2. </a:t>
            </a:r>
            <a:r>
              <a:rPr lang="en-US" b="1" dirty="0" err="1">
                <a:latin typeface="VNI-Times"/>
                <a:cs typeface="VNI-Times"/>
              </a:rPr>
              <a:t>Thieát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keá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baènh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hình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laø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chính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chöõ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laø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phuï</a:t>
            </a:r>
            <a:r>
              <a:rPr lang="en-US" b="1" dirty="0">
                <a:latin typeface="VNI-Times"/>
                <a:cs typeface="VNI-Times"/>
              </a:rPr>
              <a:t>.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3. </a:t>
            </a:r>
            <a:r>
              <a:rPr lang="en-US" b="1" dirty="0" err="1">
                <a:latin typeface="VNI-Times"/>
                <a:cs typeface="VNI-Times"/>
              </a:rPr>
              <a:t>Coù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theå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taïo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hình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baèng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caùc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veõ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tay</a:t>
            </a:r>
            <a:r>
              <a:rPr lang="en-US" b="1" dirty="0">
                <a:latin typeface="VNI-Times"/>
                <a:cs typeface="VNI-Times"/>
              </a:rPr>
              <a:t>, </a:t>
            </a:r>
            <a:r>
              <a:rPr lang="en-US" b="1" dirty="0" err="1">
                <a:latin typeface="VNI-Times"/>
                <a:cs typeface="VNI-Times"/>
              </a:rPr>
              <a:t>duøng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hình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chuïp</a:t>
            </a:r>
            <a:r>
              <a:rPr lang="en-US" b="1" dirty="0">
                <a:latin typeface="VNI-Times"/>
                <a:cs typeface="VNI-Times"/>
              </a:rPr>
              <a:t>…</a:t>
            </a:r>
            <a:endParaRPr lang="en-US" dirty="0">
              <a:latin typeface="VNI-Times"/>
              <a:cs typeface="VNI-Time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4. </a:t>
            </a:r>
            <a:r>
              <a:rPr lang="en-US" b="1" dirty="0" err="1">
                <a:latin typeface="VNI-Times"/>
                <a:cs typeface="VNI-Times"/>
              </a:rPr>
              <a:t>Ñoâi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khi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cuõng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coù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loaïi</a:t>
            </a:r>
            <a:r>
              <a:rPr lang="en-US" b="1" dirty="0">
                <a:latin typeface="VNI-Times"/>
                <a:cs typeface="VNI-Times"/>
              </a:rPr>
              <a:t> Poster </a:t>
            </a:r>
            <a:r>
              <a:rPr lang="en-US" b="1" dirty="0" err="1">
                <a:latin typeface="VNI-Times"/>
                <a:cs typeface="VNI-Times"/>
              </a:rPr>
              <a:t>baèng</a:t>
            </a:r>
            <a:r>
              <a:rPr lang="en-US" b="1" dirty="0">
                <a:latin typeface="VNI-Times"/>
                <a:cs typeface="VNI-Times"/>
              </a:rPr>
              <a:t> </a:t>
            </a:r>
            <a:r>
              <a:rPr lang="en-US" b="1" dirty="0" err="1">
                <a:latin typeface="VNI-Times"/>
                <a:cs typeface="VNI-Times"/>
              </a:rPr>
              <a:t>chöõ</a:t>
            </a:r>
            <a:r>
              <a:rPr lang="en-US" b="1" dirty="0">
                <a:latin typeface="VNI-Times"/>
                <a:cs typeface="VNI-Times"/>
              </a:rPr>
              <a:t> ( typography).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VNI-Times"/>
                <a:cs typeface="VNI-Times"/>
              </a:rPr>
              <a:t> </a:t>
            </a:r>
            <a:endParaRPr lang="en-US" dirty="0">
              <a:latin typeface="VNI-Times"/>
              <a:cs typeface="VNI-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3715940"/>
            <a:ext cx="73152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A. </a:t>
            </a:r>
            <a:r>
              <a:rPr lang="en-US" b="1" u="sng">
                <a:solidFill>
                  <a:srgbClr val="FFFFFF"/>
                </a:solidFill>
                <a:latin typeface="VNI-Times" pitchFamily="-65" charset="0"/>
                <a:ea typeface="ＭＳ Ｐゴシック" pitchFamily="-65" charset="-128"/>
              </a:rPr>
              <a:t>Cô sôû phöông phaùp luaän saùng taùc :</a:t>
            </a:r>
            <a:endParaRPr lang="en-US">
              <a:solidFill>
                <a:srgbClr val="FFFFFF"/>
              </a:solidFill>
              <a:latin typeface="VNI-Times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227</TotalTime>
  <Words>1829</Words>
  <Application>Microsoft Macintosh PowerPoint</Application>
  <PresentationFormat>On-screen Show (4:3)</PresentationFormat>
  <Paragraphs>186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Inkwell</vt:lpstr>
      <vt:lpstr>THIEÁT KEÁ POSTER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Thank You!</vt:lpstr>
    </vt:vector>
  </TitlesOfParts>
  <Company>DHMT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THIEÁT KEÁ POSTER.</dc:title>
  <dc:creator>LUAN NGUYEN DINH</dc:creator>
  <cp:lastModifiedBy>Uyen Huy</cp:lastModifiedBy>
  <cp:revision>32</cp:revision>
  <dcterms:created xsi:type="dcterms:W3CDTF">2008-08-03T12:31:47Z</dcterms:created>
  <dcterms:modified xsi:type="dcterms:W3CDTF">2008-10-25T06:16:10Z</dcterms:modified>
</cp:coreProperties>
</file>